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Google Sans"/>
      <p:regular r:id="rId33"/>
      <p:bold r:id="rId34"/>
      <p:italic r:id="rId35"/>
      <p:boldItalic r:id="rId36"/>
    </p:embeddedFont>
    <p:embeddedFont>
      <p:font typeface="Google Sans Medium"/>
      <p:regular r:id="rId37"/>
      <p:bold r:id="rId38"/>
      <p:italic r:id="rId39"/>
      <p:boldItalic r:id="rId40"/>
    </p:embeddedFont>
    <p:embeddedFont>
      <p:font typeface="Open Sans SemiBold"/>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5.xml"/><Relationship Id="rId42" Type="http://schemas.openxmlformats.org/officeDocument/2006/relationships/font" Target="fonts/OpenSansSemiBold-bold.fntdata"/><Relationship Id="rId41" Type="http://schemas.openxmlformats.org/officeDocument/2006/relationships/font" Target="fonts/OpenSansSemiBold-regular.fntdata"/><Relationship Id="rId22" Type="http://schemas.openxmlformats.org/officeDocument/2006/relationships/slide" Target="slides/slide17.xml"/><Relationship Id="rId44" Type="http://schemas.openxmlformats.org/officeDocument/2006/relationships/font" Target="fonts/OpenSansSemiBold-boldItalic.fntdata"/><Relationship Id="rId21" Type="http://schemas.openxmlformats.org/officeDocument/2006/relationships/slide" Target="slides/slide16.xml"/><Relationship Id="rId43" Type="http://schemas.openxmlformats.org/officeDocument/2006/relationships/font" Target="fonts/OpenSansSemiBold-italic.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oogleSan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oogleSans-italic.fntdata"/><Relationship Id="rId12" Type="http://schemas.openxmlformats.org/officeDocument/2006/relationships/slide" Target="slides/slide7.xml"/><Relationship Id="rId34" Type="http://schemas.openxmlformats.org/officeDocument/2006/relationships/font" Target="fonts/GoogleSans-bold.fntdata"/><Relationship Id="rId15" Type="http://schemas.openxmlformats.org/officeDocument/2006/relationships/slide" Target="slides/slide10.xml"/><Relationship Id="rId37" Type="http://schemas.openxmlformats.org/officeDocument/2006/relationships/font" Target="fonts/GoogleSansMedium-regular.fntdata"/><Relationship Id="rId14" Type="http://schemas.openxmlformats.org/officeDocument/2006/relationships/slide" Target="slides/slide9.xml"/><Relationship Id="rId36" Type="http://schemas.openxmlformats.org/officeDocument/2006/relationships/font" Target="fonts/GoogleSans-boldItalic.fntdata"/><Relationship Id="rId17" Type="http://schemas.openxmlformats.org/officeDocument/2006/relationships/slide" Target="slides/slide12.xml"/><Relationship Id="rId39" Type="http://schemas.openxmlformats.org/officeDocument/2006/relationships/font" Target="fonts/GoogleSansMedium-italic.fntdata"/><Relationship Id="rId16" Type="http://schemas.openxmlformats.org/officeDocument/2006/relationships/slide" Target="slides/slide11.xml"/><Relationship Id="rId38" Type="http://schemas.openxmlformats.org/officeDocument/2006/relationships/font" Target="fonts/GoogleSans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1cb353b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1cb353b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1cb353b0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1cb353b0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1cb353b0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1cb353b0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1cb353b0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1cb353b0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1cb353b0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1cb353b0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1cb353b0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21cb353b0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1cb353b0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1cb353b0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1cb353b0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21cb353b0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1cb353b0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21cb353b0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1cb353b0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1cb353b0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1cb353b0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1cb353b0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1cb353b0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1cb353b0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1cb353b0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1cb353b0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1cb353b0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21cb353b0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1cb353b0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1cb353b0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1cb353b0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21cb353b0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1cb353b0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1cb353b0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1cb353b0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21cb353b0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21cb353b0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21cb353b0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1cb353b0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21cb353b0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1cb353b0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1cb353b0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1cb353b0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21cb353b0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1cb353b0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1cb353b0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1cb353b0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1cb353b0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1cb353b0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1cb353b0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1cb353b0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21cb353b0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1cb353b0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21cb353b03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Statement Template">
  <p:cSld name="BLANK_1_1_2">
    <p:spTree>
      <p:nvGrpSpPr>
        <p:cNvPr id="54" name="Shape 54"/>
        <p:cNvGrpSpPr/>
        <p:nvPr/>
      </p:nvGrpSpPr>
      <p:grpSpPr>
        <a:xfrm>
          <a:off x="0" y="0"/>
          <a:ext cx="0" cy="0"/>
          <a:chOff x="0" y="0"/>
          <a:chExt cx="0" cy="0"/>
        </a:xfrm>
      </p:grpSpPr>
      <p:sp>
        <p:nvSpPr>
          <p:cNvPr id="55" name="Google Shape;55;p14"/>
          <p:cNvSpPr txBox="1"/>
          <p:nvPr/>
        </p:nvSpPr>
        <p:spPr>
          <a:xfrm>
            <a:off x="1484061" y="3420648"/>
            <a:ext cx="74607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575757"/>
                </a:solidFill>
                <a:latin typeface="Google Sans"/>
                <a:ea typeface="Google Sans"/>
                <a:cs typeface="Google Sans"/>
                <a:sym typeface="Google Sans"/>
              </a:rPr>
              <a:t>insight</a:t>
            </a:r>
            <a:endParaRPr sz="1300">
              <a:solidFill>
                <a:srgbClr val="575757"/>
              </a:solidFill>
              <a:latin typeface="Google Sans"/>
              <a:ea typeface="Google Sans"/>
              <a:cs typeface="Google Sans"/>
              <a:sym typeface="Google Sans"/>
            </a:endParaRPr>
          </a:p>
        </p:txBody>
      </p:sp>
      <p:sp>
        <p:nvSpPr>
          <p:cNvPr id="56" name="Google Shape;56;p14"/>
          <p:cNvSpPr txBox="1"/>
          <p:nvPr/>
        </p:nvSpPr>
        <p:spPr>
          <a:xfrm>
            <a:off x="1817557" y="2508402"/>
            <a:ext cx="70944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575757"/>
                </a:solidFill>
                <a:latin typeface="Google Sans"/>
                <a:ea typeface="Google Sans"/>
                <a:cs typeface="Google Sans"/>
                <a:sym typeface="Google Sans"/>
              </a:rPr>
              <a:t>user need</a:t>
            </a:r>
            <a:endParaRPr sz="1300">
              <a:solidFill>
                <a:srgbClr val="575757"/>
              </a:solidFill>
              <a:latin typeface="Google Sans"/>
              <a:ea typeface="Google Sans"/>
              <a:cs typeface="Google Sans"/>
              <a:sym typeface="Google Sans"/>
            </a:endParaRPr>
          </a:p>
        </p:txBody>
      </p:sp>
      <p:sp>
        <p:nvSpPr>
          <p:cNvPr id="57" name="Google Shape;57;p14"/>
          <p:cNvSpPr txBox="1"/>
          <p:nvPr/>
        </p:nvSpPr>
        <p:spPr>
          <a:xfrm>
            <a:off x="3974262" y="1686259"/>
            <a:ext cx="4917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575757"/>
                </a:solidFill>
                <a:latin typeface="Google Sans"/>
                <a:ea typeface="Google Sans"/>
                <a:cs typeface="Google Sans"/>
                <a:sym typeface="Google Sans"/>
              </a:rPr>
              <a:t>user characteristics</a:t>
            </a:r>
            <a:endParaRPr sz="1300">
              <a:solidFill>
                <a:srgbClr val="575757"/>
              </a:solidFill>
              <a:latin typeface="Google Sans"/>
              <a:ea typeface="Google Sans"/>
              <a:cs typeface="Google Sans"/>
              <a:sym typeface="Google Sans"/>
            </a:endParaRPr>
          </a:p>
        </p:txBody>
      </p:sp>
      <p:sp>
        <p:nvSpPr>
          <p:cNvPr id="58" name="Google Shape;58;p14"/>
          <p:cNvSpPr txBox="1"/>
          <p:nvPr/>
        </p:nvSpPr>
        <p:spPr>
          <a:xfrm>
            <a:off x="79850" y="3018277"/>
            <a:ext cx="16281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3C4043"/>
                </a:solidFill>
                <a:latin typeface="Google Sans"/>
                <a:ea typeface="Google Sans"/>
                <a:cs typeface="Google Sans"/>
                <a:sym typeface="Google Sans"/>
              </a:rPr>
              <a:t>because</a:t>
            </a:r>
            <a:endParaRPr sz="1800">
              <a:solidFill>
                <a:srgbClr val="3C4043"/>
              </a:solidFill>
              <a:latin typeface="Google Sans"/>
              <a:ea typeface="Google Sans"/>
              <a:cs typeface="Google Sans"/>
              <a:sym typeface="Google Sans"/>
            </a:endParaRPr>
          </a:p>
        </p:txBody>
      </p:sp>
      <p:sp>
        <p:nvSpPr>
          <p:cNvPr id="59" name="Google Shape;59;p14"/>
          <p:cNvSpPr txBox="1"/>
          <p:nvPr/>
        </p:nvSpPr>
        <p:spPr>
          <a:xfrm>
            <a:off x="3109100" y="1407714"/>
            <a:ext cx="8649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GB" sz="1800">
                <a:solidFill>
                  <a:srgbClr val="3C4043"/>
                </a:solidFill>
                <a:latin typeface="Google Sans"/>
                <a:ea typeface="Google Sans"/>
                <a:cs typeface="Google Sans"/>
                <a:sym typeface="Google Sans"/>
              </a:rPr>
              <a:t>is a/an</a:t>
            </a:r>
            <a:endParaRPr sz="1800">
              <a:solidFill>
                <a:srgbClr val="3C4043"/>
              </a:solidFill>
              <a:latin typeface="Google Sans"/>
              <a:ea typeface="Google Sans"/>
              <a:cs typeface="Google Sans"/>
              <a:sym typeface="Google Sans"/>
            </a:endParaRPr>
          </a:p>
        </p:txBody>
      </p:sp>
      <p:sp>
        <p:nvSpPr>
          <p:cNvPr id="60" name="Google Shape;60;p14"/>
          <p:cNvSpPr txBox="1"/>
          <p:nvPr/>
        </p:nvSpPr>
        <p:spPr>
          <a:xfrm>
            <a:off x="393231" y="1698301"/>
            <a:ext cx="26658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575757"/>
                </a:solidFill>
                <a:latin typeface="Google Sans"/>
                <a:ea typeface="Google Sans"/>
                <a:cs typeface="Google Sans"/>
                <a:sym typeface="Google Sans"/>
              </a:rPr>
              <a:t>user name</a:t>
            </a:r>
            <a:endParaRPr sz="1300">
              <a:solidFill>
                <a:srgbClr val="575757"/>
              </a:solidFill>
              <a:latin typeface="Google Sans"/>
              <a:ea typeface="Google Sans"/>
              <a:cs typeface="Google Sans"/>
              <a:sym typeface="Google Sans"/>
            </a:endParaRPr>
          </a:p>
        </p:txBody>
      </p:sp>
      <p:sp>
        <p:nvSpPr>
          <p:cNvPr id="61" name="Google Shape;61;p14"/>
          <p:cNvSpPr txBox="1"/>
          <p:nvPr/>
        </p:nvSpPr>
        <p:spPr>
          <a:xfrm>
            <a:off x="79850" y="2144698"/>
            <a:ext cx="18543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3C4043"/>
                </a:solidFill>
                <a:latin typeface="Google Sans"/>
                <a:ea typeface="Google Sans"/>
                <a:cs typeface="Google Sans"/>
                <a:sym typeface="Google Sans"/>
              </a:rPr>
              <a:t>who needs</a:t>
            </a:r>
            <a:endParaRPr sz="1800">
              <a:solidFill>
                <a:srgbClr val="3C4043"/>
              </a:solidFill>
              <a:latin typeface="Google Sans"/>
              <a:ea typeface="Google Sans"/>
              <a:cs typeface="Google Sans"/>
              <a:sym typeface="Google Sans"/>
            </a:endParaRPr>
          </a:p>
        </p:txBody>
      </p:sp>
      <p:sp>
        <p:nvSpPr>
          <p:cNvPr id="62" name="Google Shape;62;p14"/>
          <p:cNvSpPr txBox="1"/>
          <p:nvPr/>
        </p:nvSpPr>
        <p:spPr>
          <a:xfrm>
            <a:off x="8863411" y="3040211"/>
            <a:ext cx="2922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GB"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63" name="Google Shape;63;p14"/>
          <p:cNvCxnSpPr/>
          <p:nvPr/>
        </p:nvCxnSpPr>
        <p:spPr>
          <a:xfrm>
            <a:off x="443207" y="1687244"/>
            <a:ext cx="2665800" cy="0"/>
          </a:xfrm>
          <a:prstGeom prst="straightConnector1">
            <a:avLst/>
          </a:prstGeom>
          <a:noFill/>
          <a:ln cap="flat" cmpd="sng" w="19050">
            <a:solidFill>
              <a:schemeClr val="dk2"/>
            </a:solidFill>
            <a:prstDash val="solid"/>
            <a:round/>
            <a:headEnd len="med" w="med" type="none"/>
            <a:tailEnd len="med" w="med" type="none"/>
          </a:ln>
        </p:spPr>
      </p:cxnSp>
      <p:cxnSp>
        <p:nvCxnSpPr>
          <p:cNvPr id="64" name="Google Shape;64;p14"/>
          <p:cNvCxnSpPr/>
          <p:nvPr/>
        </p:nvCxnSpPr>
        <p:spPr>
          <a:xfrm>
            <a:off x="3974250" y="1695449"/>
            <a:ext cx="4917300" cy="0"/>
          </a:xfrm>
          <a:prstGeom prst="straightConnector1">
            <a:avLst/>
          </a:prstGeom>
          <a:noFill/>
          <a:ln cap="flat" cmpd="sng" w="19050">
            <a:solidFill>
              <a:schemeClr val="dk2"/>
            </a:solidFill>
            <a:prstDash val="solid"/>
            <a:round/>
            <a:headEnd len="med" w="med" type="none"/>
            <a:tailEnd len="med" w="med" type="none"/>
          </a:ln>
        </p:spPr>
      </p:cxnSp>
      <p:cxnSp>
        <p:nvCxnSpPr>
          <p:cNvPr id="65" name="Google Shape;65;p14"/>
          <p:cNvCxnSpPr/>
          <p:nvPr/>
        </p:nvCxnSpPr>
        <p:spPr>
          <a:xfrm>
            <a:off x="1484061" y="3362880"/>
            <a:ext cx="7460700" cy="0"/>
          </a:xfrm>
          <a:prstGeom prst="straightConnector1">
            <a:avLst/>
          </a:prstGeom>
          <a:noFill/>
          <a:ln cap="flat" cmpd="sng" w="19050">
            <a:solidFill>
              <a:schemeClr val="dk2"/>
            </a:solidFill>
            <a:prstDash val="solid"/>
            <a:round/>
            <a:headEnd len="med" w="med" type="none"/>
            <a:tailEnd len="med" w="med" type="none"/>
          </a:ln>
        </p:spPr>
      </p:cxnSp>
      <p:cxnSp>
        <p:nvCxnSpPr>
          <p:cNvPr id="66" name="Google Shape;66;p14"/>
          <p:cNvCxnSpPr/>
          <p:nvPr/>
        </p:nvCxnSpPr>
        <p:spPr>
          <a:xfrm>
            <a:off x="1817430" y="2510050"/>
            <a:ext cx="7094400" cy="0"/>
          </a:xfrm>
          <a:prstGeom prst="straightConnector1">
            <a:avLst/>
          </a:prstGeom>
          <a:noFill/>
          <a:ln cap="flat" cmpd="sng" w="19050">
            <a:solidFill>
              <a:schemeClr val="dk2"/>
            </a:solidFill>
            <a:prstDash val="solid"/>
            <a:round/>
            <a:headEnd len="med" w="med" type="none"/>
            <a:tailEnd len="med" w="med" type="none"/>
          </a:ln>
        </p:spPr>
      </p:cxnSp>
      <p:sp>
        <p:nvSpPr>
          <p:cNvPr id="67" name="Google Shape;67;p14"/>
          <p:cNvSpPr txBox="1"/>
          <p:nvPr>
            <p:ph idx="1" type="body"/>
          </p:nvPr>
        </p:nvSpPr>
        <p:spPr>
          <a:xfrm>
            <a:off x="1484061" y="2982597"/>
            <a:ext cx="7420200" cy="380100"/>
          </a:xfrm>
          <a:prstGeom prst="rect">
            <a:avLst/>
          </a:prstGeom>
          <a:noFill/>
        </p:spPr>
        <p:txBody>
          <a:bodyPr anchorCtr="0" anchor="t" bIns="91425" lIns="91425" spcFirstLastPara="1" rIns="91425" wrap="square" tIns="91425">
            <a:normAutofit/>
          </a:bodyPr>
          <a:lstStyle>
            <a:lvl1pPr indent="-317500" lvl="0" marL="45720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68" name="Google Shape;68;p14"/>
          <p:cNvSpPr txBox="1"/>
          <p:nvPr>
            <p:ph idx="2" type="body"/>
          </p:nvPr>
        </p:nvSpPr>
        <p:spPr>
          <a:xfrm>
            <a:off x="443210" y="1315038"/>
            <a:ext cx="2665800" cy="380100"/>
          </a:xfrm>
          <a:prstGeom prst="rect">
            <a:avLst/>
          </a:prstGeom>
          <a:noFill/>
        </p:spPr>
        <p:txBody>
          <a:bodyPr anchorCtr="0" anchor="t" bIns="91425" lIns="91425" spcFirstLastPara="1" rIns="91425" wrap="square" tIns="91425">
            <a:normAutofit/>
          </a:bodyPr>
          <a:lstStyle>
            <a:lvl1pPr indent="-317500" lvl="0" marL="45720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9" name="Google Shape;69;p14"/>
          <p:cNvSpPr txBox="1"/>
          <p:nvPr/>
        </p:nvSpPr>
        <p:spPr>
          <a:xfrm>
            <a:off x="393231" y="571000"/>
            <a:ext cx="8660400" cy="49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u="sng">
                <a:solidFill>
                  <a:srgbClr val="3C4043"/>
                </a:solidFill>
                <a:latin typeface="Google Sans"/>
                <a:ea typeface="Google Sans"/>
                <a:cs typeface="Google Sans"/>
                <a:sym typeface="Google Sans"/>
              </a:rPr>
              <a:t>PROBLEM STATEMENT</a:t>
            </a:r>
            <a:endParaRPr b="1" sz="2200" u="sng">
              <a:solidFill>
                <a:srgbClr val="3C4043"/>
              </a:solidFill>
              <a:latin typeface="Google Sans"/>
              <a:ea typeface="Google Sans"/>
              <a:cs typeface="Google Sans"/>
              <a:sym typeface="Google Sans"/>
            </a:endParaRPr>
          </a:p>
        </p:txBody>
      </p:sp>
      <p:sp>
        <p:nvSpPr>
          <p:cNvPr id="70" name="Google Shape;70;p14"/>
          <p:cNvSpPr txBox="1"/>
          <p:nvPr>
            <p:ph idx="3" type="body"/>
          </p:nvPr>
        </p:nvSpPr>
        <p:spPr>
          <a:xfrm>
            <a:off x="1817508" y="2129767"/>
            <a:ext cx="7094400" cy="380100"/>
          </a:xfrm>
          <a:prstGeom prst="rect">
            <a:avLst/>
          </a:prstGeom>
          <a:noFill/>
        </p:spPr>
        <p:txBody>
          <a:bodyPr anchorCtr="0" anchor="t" bIns="91425" lIns="91425" spcFirstLastPara="1" rIns="91425" wrap="square" tIns="91425">
            <a:normAutofit/>
          </a:bodyPr>
          <a:lstStyle>
            <a:lvl1pPr indent="-317500" lvl="0" marL="45720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71" name="Google Shape;71;p14"/>
          <p:cNvSpPr txBox="1"/>
          <p:nvPr>
            <p:ph idx="4" type="body"/>
          </p:nvPr>
        </p:nvSpPr>
        <p:spPr>
          <a:xfrm>
            <a:off x="3974250" y="1315038"/>
            <a:ext cx="4917300" cy="380100"/>
          </a:xfrm>
          <a:prstGeom prst="rect">
            <a:avLst/>
          </a:prstGeom>
          <a:noFill/>
        </p:spPr>
        <p:txBody>
          <a:bodyPr anchorCtr="0" anchor="t" bIns="91425" lIns="91425" spcFirstLastPara="1" rIns="91425" wrap="square" tIns="91425">
            <a:normAutofit/>
          </a:bodyPr>
          <a:lstStyle>
            <a:lvl1pPr indent="-317500" lvl="0" marL="45720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_3">
    <p:spTree>
      <p:nvGrpSpPr>
        <p:cNvPr id="72" name="Shape 72"/>
        <p:cNvGrpSpPr/>
        <p:nvPr/>
      </p:nvGrpSpPr>
      <p:grpSpPr>
        <a:xfrm>
          <a:off x="0" y="0"/>
          <a:ext cx="0" cy="0"/>
          <a:chOff x="0" y="0"/>
          <a:chExt cx="0" cy="0"/>
        </a:xfrm>
      </p:grpSpPr>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4" name="Google Shape;74;p15"/>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6" name="Shape 76"/>
        <p:cNvGrpSpPr/>
        <p:nvPr/>
      </p:nvGrpSpPr>
      <p:grpSpPr>
        <a:xfrm>
          <a:off x="0" y="0"/>
          <a:ext cx="0" cy="0"/>
          <a:chOff x="0" y="0"/>
          <a:chExt cx="0" cy="0"/>
        </a:xfrm>
      </p:grpSpPr>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16"/>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17"/>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med">
        <p14:gallery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www.figma.com/proto/pbDsZ15XfJF4s39VdLNKs3/Cat-Food-App?scaling=scale-down&amp;page-id=0%3A1&amp;starting-point-node-id=1%3A2&amp;node-id=1-2"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www.figma.com/proto/qLDsMKB4R6JHJlBgqhzodU/Cat-Food-App-hi-fi-prototype?node-id=1-2&amp;scaling=scale-down&amp;page-id=0%3A1&amp;starting-point-node-id=1%3A2"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87" name="Shape 87"/>
        <p:cNvGrpSpPr/>
        <p:nvPr/>
      </p:nvGrpSpPr>
      <p:grpSpPr>
        <a:xfrm>
          <a:off x="0" y="0"/>
          <a:ext cx="0" cy="0"/>
          <a:chOff x="0" y="0"/>
          <a:chExt cx="0" cy="0"/>
        </a:xfrm>
      </p:grpSpPr>
      <p:sp>
        <p:nvSpPr>
          <p:cNvPr id="88" name="Google Shape;88;p18"/>
          <p:cNvSpPr txBox="1"/>
          <p:nvPr/>
        </p:nvSpPr>
        <p:spPr>
          <a:xfrm>
            <a:off x="517675" y="1819750"/>
            <a:ext cx="83688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3600">
                <a:solidFill>
                  <a:srgbClr val="FFFFFF"/>
                </a:solidFill>
                <a:latin typeface="Open Sans SemiBold"/>
                <a:ea typeface="Open Sans SemiBold"/>
                <a:cs typeface="Open Sans SemiBold"/>
                <a:sym typeface="Open Sans SemiBold"/>
              </a:rPr>
              <a:t>Case study: Whiskers - Cat food app</a:t>
            </a:r>
            <a:endParaRPr sz="3600">
              <a:solidFill>
                <a:srgbClr val="FFFFFF"/>
              </a:solidFill>
              <a:latin typeface="Open Sans SemiBold"/>
              <a:ea typeface="Open Sans SemiBold"/>
              <a:cs typeface="Open Sans SemiBold"/>
              <a:sym typeface="Open Sans SemiBold"/>
            </a:endParaRPr>
          </a:p>
        </p:txBody>
      </p:sp>
      <p:sp>
        <p:nvSpPr>
          <p:cNvPr id="89" name="Google Shape;89;p18"/>
          <p:cNvSpPr txBox="1"/>
          <p:nvPr/>
        </p:nvSpPr>
        <p:spPr>
          <a:xfrm>
            <a:off x="517675" y="2769663"/>
            <a:ext cx="49311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FFFFFF"/>
                </a:solidFill>
                <a:latin typeface="Open Sans"/>
                <a:ea typeface="Open Sans"/>
                <a:cs typeface="Open Sans"/>
                <a:sym typeface="Open Sans"/>
              </a:rPr>
              <a:t>Saqib Islam</a:t>
            </a:r>
            <a:endParaRPr sz="2400">
              <a:solidFill>
                <a:srgbClr val="FFFFFF"/>
              </a:solidFill>
              <a:latin typeface="Open Sans"/>
              <a:ea typeface="Open Sans"/>
              <a:cs typeface="Open Sans"/>
              <a:sym typeface="Open Sans"/>
            </a:endParaRPr>
          </a:p>
          <a:p>
            <a:pPr indent="0" lvl="0" marL="0" rtl="0" algn="l">
              <a:spcBef>
                <a:spcPts val="0"/>
              </a:spcBef>
              <a:spcAft>
                <a:spcPts val="0"/>
              </a:spcAft>
              <a:buNone/>
            </a:pPr>
            <a:r>
              <a:rPr lang="en-GB" sz="2400">
                <a:solidFill>
                  <a:srgbClr val="FFFFFF"/>
                </a:solidFill>
                <a:latin typeface="Open Sans"/>
                <a:ea typeface="Open Sans"/>
                <a:cs typeface="Open Sans"/>
                <a:sym typeface="Open Sans"/>
              </a:rPr>
              <a:t>Dec 24, 2024</a:t>
            </a:r>
            <a:endParaRPr sz="2400">
              <a:solidFill>
                <a:srgbClr val="FFFFFF"/>
              </a:solidFill>
              <a:latin typeface="Open Sans"/>
              <a:ea typeface="Open Sans"/>
              <a:cs typeface="Open Sans"/>
              <a:sym typeface="Open Sans"/>
            </a:endParaRPr>
          </a:p>
        </p:txBody>
      </p:sp>
      <p:cxnSp>
        <p:nvCxnSpPr>
          <p:cNvPr id="90" name="Google Shape;90;p18"/>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192" name="Google Shape;192;p27"/>
          <p:cNvSpPr txBox="1"/>
          <p:nvPr/>
        </p:nvSpPr>
        <p:spPr>
          <a:xfrm>
            <a:off x="517675" y="1522550"/>
            <a:ext cx="24213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5F6368"/>
                </a:solidFill>
                <a:latin typeface="Open Sans"/>
                <a:ea typeface="Open Sans"/>
                <a:cs typeface="Open Sans"/>
                <a:sym typeface="Open Sans"/>
              </a:rPr>
              <a:t>We wanted the app to be easy to use and showcase the easy shipping options for people that have difficulty shopping in store. </a:t>
            </a:r>
            <a:endParaRPr/>
          </a:p>
        </p:txBody>
      </p:sp>
      <p:pic>
        <p:nvPicPr>
          <p:cNvPr id="193" name="Google Shape;193;p27"/>
          <p:cNvPicPr preferRelativeResize="0"/>
          <p:nvPr/>
        </p:nvPicPr>
        <p:blipFill>
          <a:blip r:embed="rId3">
            <a:alphaModFix/>
          </a:blip>
          <a:stretch>
            <a:fillRect/>
          </a:stretch>
        </p:blipFill>
        <p:spPr>
          <a:xfrm>
            <a:off x="3883000" y="101750"/>
            <a:ext cx="4143874" cy="2343926"/>
          </a:xfrm>
          <a:prstGeom prst="rect">
            <a:avLst/>
          </a:prstGeom>
          <a:noFill/>
          <a:ln>
            <a:noFill/>
          </a:ln>
        </p:spPr>
      </p:pic>
      <p:pic>
        <p:nvPicPr>
          <p:cNvPr id="194" name="Google Shape;194;p27"/>
          <p:cNvPicPr preferRelativeResize="0"/>
          <p:nvPr/>
        </p:nvPicPr>
        <p:blipFill>
          <a:blip r:embed="rId4">
            <a:alphaModFix/>
          </a:blip>
          <a:stretch>
            <a:fillRect/>
          </a:stretch>
        </p:blipFill>
        <p:spPr>
          <a:xfrm>
            <a:off x="3924100" y="2571750"/>
            <a:ext cx="4143874" cy="239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1" type="body"/>
          </p:nvPr>
        </p:nvSpPr>
        <p:spPr>
          <a:xfrm>
            <a:off x="1484061" y="2982597"/>
            <a:ext cx="74202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Because shopping in the store is too difficult and takes too much time.</a:t>
            </a:r>
            <a:endParaRPr/>
          </a:p>
        </p:txBody>
      </p:sp>
      <p:sp>
        <p:nvSpPr>
          <p:cNvPr id="200" name="Google Shape;200;p28"/>
          <p:cNvSpPr txBox="1"/>
          <p:nvPr>
            <p:ph idx="3" type="body"/>
          </p:nvPr>
        </p:nvSpPr>
        <p:spPr>
          <a:xfrm>
            <a:off x="1817508" y="2129767"/>
            <a:ext cx="70944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To easily shop for cat food online</a:t>
            </a:r>
            <a:endParaRPr/>
          </a:p>
        </p:txBody>
      </p:sp>
      <p:sp>
        <p:nvSpPr>
          <p:cNvPr id="201" name="Google Shape;201;p28"/>
          <p:cNvSpPr txBox="1"/>
          <p:nvPr>
            <p:ph idx="2" type="body"/>
          </p:nvPr>
        </p:nvSpPr>
        <p:spPr>
          <a:xfrm>
            <a:off x="443210" y="1315038"/>
            <a:ext cx="26658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Frankie</a:t>
            </a:r>
            <a:endParaRPr/>
          </a:p>
        </p:txBody>
      </p:sp>
      <p:sp>
        <p:nvSpPr>
          <p:cNvPr id="202" name="Google Shape;202;p28"/>
          <p:cNvSpPr txBox="1"/>
          <p:nvPr>
            <p:ph idx="4" type="body"/>
          </p:nvPr>
        </p:nvSpPr>
        <p:spPr>
          <a:xfrm>
            <a:off x="3974250" y="1315038"/>
            <a:ext cx="49173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Busy doctor with a vision impairment</a:t>
            </a:r>
            <a:endParaRPr/>
          </a:p>
        </p:txBody>
      </p:sp>
      <p:sp>
        <p:nvSpPr>
          <p:cNvPr id="203" name="Google Shape;203;p28"/>
          <p:cNvSpPr txBox="1"/>
          <p:nvPr/>
        </p:nvSpPr>
        <p:spPr>
          <a:xfrm>
            <a:off x="66538" y="4650150"/>
            <a:ext cx="3419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4" name="Google Shape;204;p28"/>
          <p:cNvSpPr txBox="1"/>
          <p:nvPr/>
        </p:nvSpPr>
        <p:spPr>
          <a:xfrm>
            <a:off x="5626113" y="4650150"/>
            <a:ext cx="3419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08" name="Shape 208"/>
        <p:cNvGrpSpPr/>
        <p:nvPr/>
      </p:nvGrpSpPr>
      <p:grpSpPr>
        <a:xfrm>
          <a:off x="0" y="0"/>
          <a:ext cx="0" cy="0"/>
          <a:chOff x="0" y="0"/>
          <a:chExt cx="0" cy="0"/>
        </a:xfrm>
      </p:grpSpPr>
      <p:sp>
        <p:nvSpPr>
          <p:cNvPr id="209" name="Google Shape;209;p29"/>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Digital w</a:t>
            </a:r>
            <a:r>
              <a:rPr lang="en-GB">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10" name="Google Shape;210;p2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GB"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11" name="Google Shape;211;p2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17" name="Google Shape;217;p30"/>
          <p:cNvSpPr txBox="1"/>
          <p:nvPr/>
        </p:nvSpPr>
        <p:spPr>
          <a:xfrm>
            <a:off x="517675" y="1522550"/>
            <a:ext cx="24213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5F6368"/>
                </a:solidFill>
                <a:latin typeface="Open Sans"/>
                <a:ea typeface="Open Sans"/>
                <a:cs typeface="Open Sans"/>
                <a:sym typeface="Open Sans"/>
              </a:rPr>
              <a:t>The goal of the paper wireframes was to quickly show how a user will navigate the app during their day to day life. </a:t>
            </a:r>
            <a:endParaRPr/>
          </a:p>
        </p:txBody>
      </p:sp>
      <p:pic>
        <p:nvPicPr>
          <p:cNvPr id="218" name="Google Shape;218;p30"/>
          <p:cNvPicPr preferRelativeResize="0"/>
          <p:nvPr/>
        </p:nvPicPr>
        <p:blipFill>
          <a:blip r:embed="rId3">
            <a:alphaModFix/>
          </a:blip>
          <a:stretch>
            <a:fillRect/>
          </a:stretch>
        </p:blipFill>
        <p:spPr>
          <a:xfrm>
            <a:off x="3968025" y="230900"/>
            <a:ext cx="2122925" cy="2830551"/>
          </a:xfrm>
          <a:prstGeom prst="rect">
            <a:avLst/>
          </a:prstGeom>
          <a:noFill/>
          <a:ln>
            <a:noFill/>
          </a:ln>
        </p:spPr>
      </p:pic>
      <p:pic>
        <p:nvPicPr>
          <p:cNvPr id="219" name="Google Shape;219;p30"/>
          <p:cNvPicPr preferRelativeResize="0"/>
          <p:nvPr/>
        </p:nvPicPr>
        <p:blipFill>
          <a:blip r:embed="rId4">
            <a:alphaModFix/>
          </a:blip>
          <a:stretch>
            <a:fillRect/>
          </a:stretch>
        </p:blipFill>
        <p:spPr>
          <a:xfrm rot="-5400000">
            <a:off x="6060263" y="1035763"/>
            <a:ext cx="2346824" cy="3129098"/>
          </a:xfrm>
          <a:prstGeom prst="rect">
            <a:avLst/>
          </a:prstGeom>
          <a:noFill/>
          <a:ln>
            <a:noFill/>
          </a:ln>
        </p:spPr>
      </p:pic>
      <p:pic>
        <p:nvPicPr>
          <p:cNvPr id="220" name="Google Shape;220;p30"/>
          <p:cNvPicPr preferRelativeResize="0"/>
          <p:nvPr/>
        </p:nvPicPr>
        <p:blipFill>
          <a:blip r:embed="rId5">
            <a:alphaModFix/>
          </a:blip>
          <a:stretch>
            <a:fillRect/>
          </a:stretch>
        </p:blipFill>
        <p:spPr>
          <a:xfrm rot="-5400000">
            <a:off x="3467250" y="2737350"/>
            <a:ext cx="1944637" cy="259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4692000" y="1028450"/>
            <a:ext cx="4271273" cy="2964425"/>
          </a:xfrm>
          <a:prstGeom prst="rect">
            <a:avLst/>
          </a:prstGeom>
          <a:noFill/>
          <a:ln>
            <a:noFill/>
          </a:ln>
        </p:spPr>
      </p:pic>
      <p:sp>
        <p:nvSpPr>
          <p:cNvPr id="226" name="Google Shape;226;p3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27" name="Google Shape;227;p31"/>
          <p:cNvSpPr txBox="1"/>
          <p:nvPr/>
        </p:nvSpPr>
        <p:spPr>
          <a:xfrm>
            <a:off x="442350" y="1525050"/>
            <a:ext cx="24213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5F6368"/>
                </a:solidFill>
                <a:latin typeface="Open Sans"/>
                <a:ea typeface="Open Sans"/>
                <a:cs typeface="Open Sans"/>
                <a:sym typeface="Open Sans"/>
              </a:rPr>
              <a:t>The first digital wireframe focused mainly on a quick checkout process. Our first users were confused by a lack of confirmation screen and also by so many product choices. </a:t>
            </a:r>
            <a:endParaRPr/>
          </a:p>
        </p:txBody>
      </p:sp>
      <p:cxnSp>
        <p:nvCxnSpPr>
          <p:cNvPr id="228" name="Google Shape;228;p31"/>
          <p:cNvCxnSpPr/>
          <p:nvPr/>
        </p:nvCxnSpPr>
        <p:spPr>
          <a:xfrm>
            <a:off x="3990250" y="214315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29" name="Google Shape;229;p31"/>
          <p:cNvSpPr txBox="1"/>
          <p:nvPr/>
        </p:nvSpPr>
        <p:spPr>
          <a:xfrm>
            <a:off x="2917850" y="1577350"/>
            <a:ext cx="1100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This element was initially to highlight discounted items.</a:t>
            </a:r>
            <a:endParaRPr sz="1000">
              <a:solidFill>
                <a:srgbClr val="5F6368"/>
              </a:solidFill>
              <a:latin typeface="Open Sans"/>
              <a:ea typeface="Open Sans"/>
              <a:cs typeface="Open Sans"/>
              <a:sym typeface="Open Sans"/>
            </a:endParaRPr>
          </a:p>
        </p:txBody>
      </p:sp>
      <p:cxnSp>
        <p:nvCxnSpPr>
          <p:cNvPr id="230" name="Google Shape;230;p31"/>
          <p:cNvCxnSpPr/>
          <p:nvPr/>
        </p:nvCxnSpPr>
        <p:spPr>
          <a:xfrm rot="10800000">
            <a:off x="7705675" y="3762625"/>
            <a:ext cx="26700" cy="374100"/>
          </a:xfrm>
          <a:prstGeom prst="straightConnector1">
            <a:avLst/>
          </a:prstGeom>
          <a:noFill/>
          <a:ln cap="flat" cmpd="sng" w="19050">
            <a:solidFill>
              <a:srgbClr val="FBBC04"/>
            </a:solidFill>
            <a:prstDash val="solid"/>
            <a:round/>
            <a:headEnd len="med" w="med" type="none"/>
            <a:tailEnd len="med" w="med" type="triangle"/>
          </a:ln>
        </p:spPr>
      </p:cxnSp>
      <p:sp>
        <p:nvSpPr>
          <p:cNvPr id="231" name="Google Shape;231;p31"/>
          <p:cNvSpPr txBox="1"/>
          <p:nvPr/>
        </p:nvSpPr>
        <p:spPr>
          <a:xfrm>
            <a:off x="7052750" y="4170575"/>
            <a:ext cx="1707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This section was to highlight any products compatible with their current selection they might have missed.</a:t>
            </a:r>
            <a:endParaRPr sz="1000">
              <a:solidFill>
                <a:srgbClr val="5F6368"/>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3291475" y="950275"/>
            <a:ext cx="5672349" cy="3042624"/>
          </a:xfrm>
          <a:prstGeom prst="rect">
            <a:avLst/>
          </a:prstGeom>
          <a:noFill/>
          <a:ln>
            <a:noFill/>
          </a:ln>
        </p:spPr>
      </p:pic>
      <p:sp>
        <p:nvSpPr>
          <p:cNvPr id="237" name="Google Shape;237;p3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38" name="Google Shape;238;p32"/>
          <p:cNvSpPr txBox="1"/>
          <p:nvPr/>
        </p:nvSpPr>
        <p:spPr>
          <a:xfrm>
            <a:off x="431475" y="1317100"/>
            <a:ext cx="25074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5F6368"/>
                </a:solidFill>
                <a:latin typeface="Open Sans"/>
                <a:ea typeface="Open Sans"/>
                <a:cs typeface="Open Sans"/>
                <a:sym typeface="Open Sans"/>
              </a:rPr>
              <a:t>Our second wireframe featured a more robust menu for easier navigation. We want to highlight main categories up front so users can find what they need quickly. We also realized that highlighting flagship items or a specific item that is on sale, is less confusing to users. </a:t>
            </a:r>
            <a:endParaRPr/>
          </a:p>
        </p:txBody>
      </p:sp>
      <p:cxnSp>
        <p:nvCxnSpPr>
          <p:cNvPr id="239" name="Google Shape;239;p32"/>
          <p:cNvCxnSpPr/>
          <p:nvPr/>
        </p:nvCxnSpPr>
        <p:spPr>
          <a:xfrm>
            <a:off x="3647775" y="770900"/>
            <a:ext cx="23100" cy="872700"/>
          </a:xfrm>
          <a:prstGeom prst="straightConnector1">
            <a:avLst/>
          </a:prstGeom>
          <a:noFill/>
          <a:ln cap="flat" cmpd="sng" w="19050">
            <a:solidFill>
              <a:srgbClr val="FBBC04"/>
            </a:solidFill>
            <a:prstDash val="solid"/>
            <a:round/>
            <a:headEnd len="med" w="med" type="none"/>
            <a:tailEnd len="med" w="med" type="triangle"/>
          </a:ln>
        </p:spPr>
      </p:cxnSp>
      <p:sp>
        <p:nvSpPr>
          <p:cNvPr id="240" name="Google Shape;240;p32"/>
          <p:cNvSpPr txBox="1"/>
          <p:nvPr/>
        </p:nvSpPr>
        <p:spPr>
          <a:xfrm>
            <a:off x="3260300" y="30725"/>
            <a:ext cx="110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Changed our main screen discount offering. </a:t>
            </a:r>
            <a:endParaRPr sz="1000">
              <a:solidFill>
                <a:srgbClr val="5F6368"/>
              </a:solidFill>
              <a:latin typeface="Open Sans"/>
              <a:ea typeface="Open Sans"/>
              <a:cs typeface="Open Sans"/>
              <a:sym typeface="Open Sans"/>
            </a:endParaRPr>
          </a:p>
        </p:txBody>
      </p:sp>
      <p:cxnSp>
        <p:nvCxnSpPr>
          <p:cNvPr id="241" name="Google Shape;241;p32"/>
          <p:cNvCxnSpPr>
            <a:stCxn id="242" idx="1"/>
          </p:cNvCxnSpPr>
          <p:nvPr/>
        </p:nvCxnSpPr>
        <p:spPr>
          <a:xfrm rot="10800000">
            <a:off x="7089125" y="3302125"/>
            <a:ext cx="774300" cy="0"/>
          </a:xfrm>
          <a:prstGeom prst="straightConnector1">
            <a:avLst/>
          </a:prstGeom>
          <a:noFill/>
          <a:ln cap="flat" cmpd="sng" w="19050">
            <a:solidFill>
              <a:srgbClr val="FBBC04"/>
            </a:solidFill>
            <a:prstDash val="solid"/>
            <a:round/>
            <a:headEnd len="med" w="med" type="none"/>
            <a:tailEnd len="med" w="med" type="triangle"/>
          </a:ln>
        </p:spPr>
      </p:cxnSp>
      <p:sp>
        <p:nvSpPr>
          <p:cNvPr id="242" name="Google Shape;242;p32"/>
          <p:cNvSpPr txBox="1"/>
          <p:nvPr/>
        </p:nvSpPr>
        <p:spPr>
          <a:xfrm>
            <a:off x="7863425" y="297887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Categories are clean and easy to navigate</a:t>
            </a:r>
            <a:endParaRPr sz="1000">
              <a:solidFill>
                <a:srgbClr val="5F6368"/>
              </a:solidFill>
              <a:latin typeface="Open Sans"/>
              <a:ea typeface="Open Sans"/>
              <a:cs typeface="Open Sans"/>
              <a:sym typeface="Open Sans"/>
            </a:endParaRPr>
          </a:p>
        </p:txBody>
      </p:sp>
      <p:cxnSp>
        <p:nvCxnSpPr>
          <p:cNvPr id="243" name="Google Shape;243;p32"/>
          <p:cNvCxnSpPr/>
          <p:nvPr/>
        </p:nvCxnSpPr>
        <p:spPr>
          <a:xfrm>
            <a:off x="5040775" y="705425"/>
            <a:ext cx="8400" cy="412500"/>
          </a:xfrm>
          <a:prstGeom prst="straightConnector1">
            <a:avLst/>
          </a:prstGeom>
          <a:noFill/>
          <a:ln cap="flat" cmpd="sng" w="19050">
            <a:solidFill>
              <a:srgbClr val="FBBC04"/>
            </a:solidFill>
            <a:prstDash val="solid"/>
            <a:round/>
            <a:headEnd len="med" w="med" type="none"/>
            <a:tailEnd len="med" w="med" type="triangle"/>
          </a:ln>
        </p:spPr>
      </p:cxnSp>
      <p:sp>
        <p:nvSpPr>
          <p:cNvPr id="244" name="Google Shape;244;p32"/>
          <p:cNvSpPr txBox="1"/>
          <p:nvPr/>
        </p:nvSpPr>
        <p:spPr>
          <a:xfrm>
            <a:off x="4535900" y="140300"/>
            <a:ext cx="110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Added a clearer menu</a:t>
            </a:r>
            <a:endParaRPr sz="1000">
              <a:solidFill>
                <a:srgbClr val="5F6368"/>
              </a:solidFill>
              <a:latin typeface="Open Sans"/>
              <a:ea typeface="Open Sans"/>
              <a:cs typeface="Open Sans"/>
              <a:sym typeface="Open Sans"/>
            </a:endParaRPr>
          </a:p>
        </p:txBody>
      </p:sp>
      <p:sp>
        <p:nvSpPr>
          <p:cNvPr id="245" name="Google Shape;245;p32"/>
          <p:cNvSpPr txBox="1"/>
          <p:nvPr/>
        </p:nvSpPr>
        <p:spPr>
          <a:xfrm>
            <a:off x="6612850" y="14030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Added ability to express checkout.</a:t>
            </a:r>
            <a:endParaRPr sz="1000">
              <a:solidFill>
                <a:srgbClr val="5F6368"/>
              </a:solidFill>
              <a:latin typeface="Open Sans"/>
              <a:ea typeface="Open Sans"/>
              <a:cs typeface="Open Sans"/>
              <a:sym typeface="Open Sans"/>
            </a:endParaRPr>
          </a:p>
        </p:txBody>
      </p:sp>
      <p:cxnSp>
        <p:nvCxnSpPr>
          <p:cNvPr id="246" name="Google Shape;246;p32"/>
          <p:cNvCxnSpPr/>
          <p:nvPr/>
        </p:nvCxnSpPr>
        <p:spPr>
          <a:xfrm>
            <a:off x="7158850" y="705425"/>
            <a:ext cx="8400" cy="412500"/>
          </a:xfrm>
          <a:prstGeom prst="straightConnector1">
            <a:avLst/>
          </a:prstGeom>
          <a:noFill/>
          <a:ln cap="flat" cmpd="sng" w="19050">
            <a:solidFill>
              <a:srgbClr val="FBBC04"/>
            </a:solidFill>
            <a:prstDash val="solid"/>
            <a:round/>
            <a:headEnd len="med" w="med" type="none"/>
            <a:tailEnd len="med" w="med" type="triangle"/>
          </a:ln>
        </p:spPr>
      </p:cxnSp>
      <p:sp>
        <p:nvSpPr>
          <p:cNvPr id="247" name="Google Shape;247;p32"/>
          <p:cNvSpPr txBox="1"/>
          <p:nvPr/>
        </p:nvSpPr>
        <p:spPr>
          <a:xfrm>
            <a:off x="7580250" y="24475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Clear confirmation page.</a:t>
            </a:r>
            <a:endParaRPr sz="1000">
              <a:solidFill>
                <a:srgbClr val="5F6368"/>
              </a:solidFill>
              <a:latin typeface="Open Sans"/>
              <a:ea typeface="Open Sans"/>
              <a:cs typeface="Open Sans"/>
              <a:sym typeface="Open Sans"/>
            </a:endParaRPr>
          </a:p>
        </p:txBody>
      </p:sp>
      <p:cxnSp>
        <p:nvCxnSpPr>
          <p:cNvPr id="248" name="Google Shape;248;p32"/>
          <p:cNvCxnSpPr/>
          <p:nvPr/>
        </p:nvCxnSpPr>
        <p:spPr>
          <a:xfrm>
            <a:off x="7927625" y="831125"/>
            <a:ext cx="8400" cy="4125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54" name="Google Shape;254;p33"/>
          <p:cNvSpPr txBox="1"/>
          <p:nvPr/>
        </p:nvSpPr>
        <p:spPr>
          <a:xfrm>
            <a:off x="532875" y="1050575"/>
            <a:ext cx="7873500" cy="1143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GB">
                <a:solidFill>
                  <a:srgbClr val="5F6368"/>
                </a:solidFill>
                <a:latin typeface="Open Sans"/>
                <a:ea typeface="Open Sans"/>
                <a:cs typeface="Open Sans"/>
                <a:sym typeface="Open Sans"/>
              </a:rPr>
              <a:t>We did a usability test with five different users. They were asked to add a food item and lifestyle item to the cart. Then they were asked to enter their email for a discount. A summary of the challenges they experienced are below.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255" name="Google Shape;255;p33"/>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rgbClr val="F29900"/>
                </a:solidFill>
                <a:latin typeface="Open Sans"/>
                <a:ea typeface="Open Sans"/>
                <a:cs typeface="Open Sans"/>
                <a:sym typeface="Open Sans"/>
              </a:rPr>
              <a:t>Round 1 findings</a:t>
            </a:r>
            <a:endParaRPr b="1">
              <a:solidFill>
                <a:srgbClr val="F29900"/>
              </a:solidFill>
            </a:endParaRPr>
          </a:p>
        </p:txBody>
      </p:sp>
      <p:sp>
        <p:nvSpPr>
          <p:cNvPr id="256" name="Google Shape;256;p33"/>
          <p:cNvSpPr/>
          <p:nvPr/>
        </p:nvSpPr>
        <p:spPr>
          <a:xfrm>
            <a:off x="456675"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nvSpPr>
        <p:spPr>
          <a:xfrm>
            <a:off x="963300"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5F6368"/>
                </a:solidFill>
                <a:latin typeface="Open Sans"/>
                <a:ea typeface="Open Sans"/>
                <a:cs typeface="Open Sans"/>
                <a:sym typeface="Open Sans"/>
              </a:rPr>
              <a:t>Navigation to home was difficult.</a:t>
            </a:r>
            <a:endParaRPr/>
          </a:p>
        </p:txBody>
      </p:sp>
      <p:sp>
        <p:nvSpPr>
          <p:cNvPr id="258" name="Google Shape;258;p33"/>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59" name="Google Shape;259;p33"/>
          <p:cNvSpPr txBox="1"/>
          <p:nvPr/>
        </p:nvSpPr>
        <p:spPr>
          <a:xfrm>
            <a:off x="963300" y="3198325"/>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5F6368"/>
                </a:solidFill>
                <a:latin typeface="Open Sans"/>
                <a:ea typeface="Open Sans"/>
                <a:cs typeface="Open Sans"/>
                <a:sym typeface="Open Sans"/>
              </a:rPr>
              <a:t>Entering your email for discount wasn’t clear. </a:t>
            </a:r>
            <a:endParaRPr/>
          </a:p>
        </p:txBody>
      </p:sp>
      <p:sp>
        <p:nvSpPr>
          <p:cNvPr id="260" name="Google Shape;260;p33"/>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61" name="Google Shape;261;p33"/>
          <p:cNvSpPr txBox="1"/>
          <p:nvPr/>
        </p:nvSpPr>
        <p:spPr>
          <a:xfrm>
            <a:off x="916138" y="3828150"/>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5F6368"/>
                </a:solidFill>
                <a:latin typeface="Open Sans"/>
                <a:ea typeface="Open Sans"/>
                <a:cs typeface="Open Sans"/>
                <a:sym typeface="Open Sans"/>
              </a:rPr>
              <a:t>Lack of images made it difficult to distinguish categories and items. </a:t>
            </a:r>
            <a:endParaRPr/>
          </a:p>
        </p:txBody>
      </p:sp>
      <p:sp>
        <p:nvSpPr>
          <p:cNvPr id="262" name="Google Shape;262;p33"/>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GB"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68" name="Google Shape;268;p34"/>
          <p:cNvSpPr txBox="1"/>
          <p:nvPr/>
        </p:nvSpPr>
        <p:spPr>
          <a:xfrm>
            <a:off x="517675" y="1163700"/>
            <a:ext cx="29154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u="sng">
                <a:solidFill>
                  <a:schemeClr val="hlink"/>
                </a:solidFill>
                <a:latin typeface="Open Sans"/>
                <a:ea typeface="Open Sans"/>
                <a:cs typeface="Open Sans"/>
                <a:sym typeface="Open Sans"/>
                <a:hlinkClick r:id="rId3"/>
              </a:rPr>
              <a:t>Link to prototype.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269" name="Google Shape;269;p34"/>
          <p:cNvPicPr preferRelativeResize="0"/>
          <p:nvPr/>
        </p:nvPicPr>
        <p:blipFill>
          <a:blip r:embed="rId4">
            <a:alphaModFix/>
          </a:blip>
          <a:stretch>
            <a:fillRect/>
          </a:stretch>
        </p:blipFill>
        <p:spPr>
          <a:xfrm>
            <a:off x="4938475" y="267138"/>
            <a:ext cx="2393275" cy="4527026"/>
          </a:xfrm>
          <a:prstGeom prst="rect">
            <a:avLst/>
          </a:prstGeom>
          <a:noFill/>
          <a:ln>
            <a:noFill/>
          </a:ln>
        </p:spPr>
      </p:pic>
      <p:sp>
        <p:nvSpPr>
          <p:cNvPr id="270" name="Google Shape;270;p34"/>
          <p:cNvSpPr txBox="1"/>
          <p:nvPr/>
        </p:nvSpPr>
        <p:spPr>
          <a:xfrm>
            <a:off x="517675" y="1887000"/>
            <a:ext cx="38421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5F6368"/>
                </a:solidFill>
                <a:latin typeface="Open Sans"/>
                <a:ea typeface="Open Sans"/>
                <a:cs typeface="Open Sans"/>
                <a:sym typeface="Open Sans"/>
              </a:rPr>
              <a:t>This prototype was created after we went out to five users for a usability study. They found that navigating to home was difficult and distinguishing between categories was hard. They could not figure out how to enter their email to get the discount from other areas of the site. </a:t>
            </a:r>
            <a:endParaRPr/>
          </a:p>
        </p:txBody>
      </p:sp>
      <p:cxnSp>
        <p:nvCxnSpPr>
          <p:cNvPr id="271" name="Google Shape;271;p34"/>
          <p:cNvCxnSpPr>
            <a:stCxn id="272" idx="1"/>
          </p:cNvCxnSpPr>
          <p:nvPr/>
        </p:nvCxnSpPr>
        <p:spPr>
          <a:xfrm flipH="1">
            <a:off x="6390125" y="590400"/>
            <a:ext cx="1266900" cy="79200"/>
          </a:xfrm>
          <a:prstGeom prst="straightConnector1">
            <a:avLst/>
          </a:prstGeom>
          <a:noFill/>
          <a:ln cap="flat" cmpd="sng" w="19050">
            <a:solidFill>
              <a:srgbClr val="FBBC04"/>
            </a:solidFill>
            <a:prstDash val="solid"/>
            <a:round/>
            <a:headEnd len="med" w="med" type="none"/>
            <a:tailEnd len="med" w="med" type="triangle"/>
          </a:ln>
        </p:spPr>
      </p:cxnSp>
      <p:sp>
        <p:nvSpPr>
          <p:cNvPr id="272" name="Google Shape;272;p34"/>
          <p:cNvSpPr txBox="1"/>
          <p:nvPr/>
        </p:nvSpPr>
        <p:spPr>
          <a:xfrm>
            <a:off x="7657025" y="267150"/>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5F6368"/>
                </a:solidFill>
                <a:latin typeface="Open Sans"/>
                <a:ea typeface="Open Sans"/>
                <a:cs typeface="Open Sans"/>
                <a:sym typeface="Open Sans"/>
              </a:rPr>
              <a:t>Made a clickable home header.</a:t>
            </a:r>
            <a:endParaRPr sz="1000">
              <a:solidFill>
                <a:srgbClr val="5F6368"/>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278" name="Google Shape;278;p35"/>
          <p:cNvSpPr txBox="1"/>
          <p:nvPr/>
        </p:nvSpPr>
        <p:spPr>
          <a:xfrm>
            <a:off x="517675" y="1536850"/>
            <a:ext cx="7873500" cy="1639200"/>
          </a:xfrm>
          <a:prstGeom prst="rect">
            <a:avLst/>
          </a:prstGeom>
          <a:noFill/>
          <a:ln>
            <a:noFill/>
          </a:ln>
        </p:spPr>
        <p:txBody>
          <a:bodyPr anchorCtr="0" anchor="t" bIns="91425" lIns="0" spcFirstLastPara="1" rIns="91425" wrap="square" tIns="91425">
            <a:spAutoFit/>
          </a:bodyPr>
          <a:lstStyle/>
          <a:p>
            <a:pPr indent="-317500" lvl="0" marL="457200" rtl="0" algn="l">
              <a:lnSpc>
                <a:spcPct val="115000"/>
              </a:lnSpc>
              <a:spcBef>
                <a:spcPts val="0"/>
              </a:spcBef>
              <a:spcAft>
                <a:spcPts val="0"/>
              </a:spcAft>
              <a:buClr>
                <a:srgbClr val="5F6368"/>
              </a:buClr>
              <a:buSzPts val="1400"/>
              <a:buFont typeface="Open Sans"/>
              <a:buChar char="●"/>
            </a:pPr>
            <a:r>
              <a:rPr lang="en-GB">
                <a:solidFill>
                  <a:srgbClr val="5F6368"/>
                </a:solidFill>
                <a:latin typeface="Open Sans"/>
                <a:ea typeface="Open Sans"/>
                <a:cs typeface="Open Sans"/>
                <a:sym typeface="Open Sans"/>
              </a:rPr>
              <a:t>Create a High fidelity prototype with images and colors to assist with distinguishing the product offerings.</a:t>
            </a:r>
            <a:endParaRPr>
              <a:solidFill>
                <a:srgbClr val="5F6368"/>
              </a:solidFill>
              <a:latin typeface="Open Sans"/>
              <a:ea typeface="Open Sans"/>
              <a:cs typeface="Open Sans"/>
              <a:sym typeface="Open Sans"/>
            </a:endParaRPr>
          </a:p>
          <a:p>
            <a:pPr indent="-317500" lvl="0" marL="457200" rtl="0" algn="l">
              <a:lnSpc>
                <a:spcPct val="115000"/>
              </a:lnSpc>
              <a:spcBef>
                <a:spcPts val="0"/>
              </a:spcBef>
              <a:spcAft>
                <a:spcPts val="0"/>
              </a:spcAft>
              <a:buClr>
                <a:srgbClr val="5F6368"/>
              </a:buClr>
              <a:buSzPts val="1400"/>
              <a:buFont typeface="Open Sans"/>
              <a:buChar char="●"/>
            </a:pPr>
            <a:r>
              <a:rPr lang="en-GB">
                <a:solidFill>
                  <a:srgbClr val="5F6368"/>
                </a:solidFill>
                <a:latin typeface="Open Sans"/>
                <a:ea typeface="Open Sans"/>
                <a:cs typeface="Open Sans"/>
                <a:sym typeface="Open Sans"/>
              </a:rPr>
              <a:t> Continue designing with scrolling capabilities in order to include items like entering email for discount code on each page. </a:t>
            </a:r>
            <a:endParaRPr>
              <a:solidFill>
                <a:srgbClr val="5F6368"/>
              </a:solidFill>
              <a:latin typeface="Open Sans"/>
              <a:ea typeface="Open Sans"/>
              <a:cs typeface="Open Sans"/>
              <a:sym typeface="Open Sans"/>
            </a:endParaRPr>
          </a:p>
          <a:p>
            <a:pPr indent="-317500" lvl="0" marL="457200" rtl="0" algn="l">
              <a:lnSpc>
                <a:spcPct val="115000"/>
              </a:lnSpc>
              <a:spcBef>
                <a:spcPts val="0"/>
              </a:spcBef>
              <a:spcAft>
                <a:spcPts val="0"/>
              </a:spcAft>
              <a:buClr>
                <a:srgbClr val="5F6368"/>
              </a:buClr>
              <a:buSzPts val="1400"/>
              <a:buFont typeface="Open Sans"/>
              <a:buChar char="●"/>
            </a:pPr>
            <a:r>
              <a:rPr lang="en-GB">
                <a:solidFill>
                  <a:srgbClr val="5F6368"/>
                </a:solidFill>
                <a:latin typeface="Open Sans"/>
                <a:ea typeface="Open Sans"/>
                <a:cs typeface="Open Sans"/>
                <a:sym typeface="Open Sans"/>
              </a:rPr>
              <a:t>Conduct an accessibility study to see if the app can be used with a screen reader.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82" name="Shape 282"/>
        <p:cNvGrpSpPr/>
        <p:nvPr/>
      </p:nvGrpSpPr>
      <p:grpSpPr>
        <a:xfrm>
          <a:off x="0" y="0"/>
          <a:ext cx="0" cy="0"/>
          <a:chOff x="0" y="0"/>
          <a:chExt cx="0" cy="0"/>
        </a:xfrm>
      </p:grpSpPr>
      <p:sp>
        <p:nvSpPr>
          <p:cNvPr id="283" name="Google Shape;283;p36"/>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284" name="Google Shape;284;p36"/>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85" name="Google Shape;285;p3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1231075" y="1604200"/>
            <a:ext cx="40860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An app to purchase specialized organic cat food and other items.</a:t>
            </a:r>
            <a:endParaRPr b="1" sz="1200">
              <a:solidFill>
                <a:srgbClr val="1967D2"/>
              </a:solidFill>
              <a:latin typeface="Open Sans"/>
              <a:ea typeface="Open Sans"/>
              <a:cs typeface="Open Sans"/>
              <a:sym typeface="Open Sans"/>
            </a:endParaRPr>
          </a:p>
        </p:txBody>
      </p:sp>
      <p:sp>
        <p:nvSpPr>
          <p:cNvPr id="96" name="Google Shape;96;p19"/>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97" name="Google Shape;97;p19"/>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February - April, 2023</a:t>
            </a:r>
            <a:endParaRPr b="1" sz="1200">
              <a:solidFill>
                <a:srgbClr val="4285F4"/>
              </a:solidFill>
              <a:latin typeface="Open Sans"/>
              <a:ea typeface="Open Sans"/>
              <a:cs typeface="Open Sans"/>
              <a:sym typeface="Open Sans"/>
            </a:endParaRPr>
          </a:p>
        </p:txBody>
      </p:sp>
      <p:sp>
        <p:nvSpPr>
          <p:cNvPr id="99" name="Google Shape;99;p19"/>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01" name="Google Shape;101;p19"/>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02" name="Google Shape;102;p19"/>
          <p:cNvPicPr preferRelativeResize="0"/>
          <p:nvPr/>
        </p:nvPicPr>
        <p:blipFill>
          <a:blip r:embed="rId3">
            <a:alphaModFix/>
          </a:blip>
          <a:stretch>
            <a:fillRect/>
          </a:stretch>
        </p:blipFill>
        <p:spPr>
          <a:xfrm>
            <a:off x="6672775" y="122550"/>
            <a:ext cx="2020675" cy="4010400"/>
          </a:xfrm>
          <a:prstGeom prst="rect">
            <a:avLst/>
          </a:prstGeom>
          <a:noFill/>
          <a:ln>
            <a:noFill/>
          </a:ln>
        </p:spPr>
      </p:pic>
      <p:pic>
        <p:nvPicPr>
          <p:cNvPr id="103" name="Google Shape;103;p19"/>
          <p:cNvPicPr preferRelativeResize="0"/>
          <p:nvPr/>
        </p:nvPicPr>
        <p:blipFill>
          <a:blip r:embed="rId4">
            <a:alphaModFix/>
          </a:blip>
          <a:stretch>
            <a:fillRect/>
          </a:stretch>
        </p:blipFill>
        <p:spPr>
          <a:xfrm>
            <a:off x="5233150" y="893000"/>
            <a:ext cx="2171700" cy="41168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291" name="Google Shape;291;p37"/>
          <p:cNvSpPr txBox="1"/>
          <p:nvPr/>
        </p:nvSpPr>
        <p:spPr>
          <a:xfrm>
            <a:off x="517675" y="1522550"/>
            <a:ext cx="24213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5F6368"/>
                </a:solidFill>
                <a:latin typeface="Open Sans"/>
                <a:ea typeface="Open Sans"/>
                <a:cs typeface="Open Sans"/>
                <a:sym typeface="Open Sans"/>
              </a:rPr>
              <a:t>We wanted there to be multiple points of entry for the user to find what they need, however the main menu needs to be easy to navigate. The addition of images and icons to help navigation grew out of our usability study.</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292" name="Google Shape;292;p37"/>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293" name="Google Shape;293;p37"/>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294" name="Google Shape;294;p37"/>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295" name="Google Shape;295;p37"/>
          <p:cNvPicPr preferRelativeResize="0"/>
          <p:nvPr/>
        </p:nvPicPr>
        <p:blipFill>
          <a:blip r:embed="rId3">
            <a:alphaModFix/>
          </a:blip>
          <a:stretch>
            <a:fillRect/>
          </a:stretch>
        </p:blipFill>
        <p:spPr>
          <a:xfrm>
            <a:off x="6776075" y="1225825"/>
            <a:ext cx="1723050" cy="3419728"/>
          </a:xfrm>
          <a:prstGeom prst="rect">
            <a:avLst/>
          </a:prstGeom>
          <a:noFill/>
          <a:ln>
            <a:noFill/>
          </a:ln>
        </p:spPr>
      </p:pic>
      <p:pic>
        <p:nvPicPr>
          <p:cNvPr id="296" name="Google Shape;296;p37"/>
          <p:cNvPicPr preferRelativeResize="0"/>
          <p:nvPr/>
        </p:nvPicPr>
        <p:blipFill>
          <a:blip r:embed="rId4">
            <a:alphaModFix/>
          </a:blip>
          <a:stretch>
            <a:fillRect/>
          </a:stretch>
        </p:blipFill>
        <p:spPr>
          <a:xfrm>
            <a:off x="3766500" y="1181975"/>
            <a:ext cx="1809875" cy="3515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2" name="Google Shape;302;p38"/>
          <p:cNvSpPr txBox="1"/>
          <p:nvPr/>
        </p:nvSpPr>
        <p:spPr>
          <a:xfrm>
            <a:off x="517675" y="1522550"/>
            <a:ext cx="24213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5F6368"/>
                </a:solidFill>
                <a:latin typeface="Open Sans"/>
                <a:ea typeface="Open Sans"/>
                <a:cs typeface="Open Sans"/>
                <a:sym typeface="Open Sans"/>
              </a:rPr>
              <a:t>Initially our pages crammed everything on screen at once. But since the product selection is limited and specialized it makes more sense to allow the user to scroll and see clearer images of the products.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03" name="Google Shape;303;p38"/>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04" name="Google Shape;304;p38"/>
          <p:cNvSpPr txBox="1"/>
          <p:nvPr/>
        </p:nvSpPr>
        <p:spPr>
          <a:xfrm>
            <a:off x="3451138" y="1849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05" name="Google Shape;305;p38"/>
          <p:cNvSpPr txBox="1"/>
          <p:nvPr/>
        </p:nvSpPr>
        <p:spPr>
          <a:xfrm>
            <a:off x="6506713" y="1849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06" name="Google Shape;306;p38"/>
          <p:cNvPicPr preferRelativeResize="0"/>
          <p:nvPr/>
        </p:nvPicPr>
        <p:blipFill>
          <a:blip r:embed="rId3">
            <a:alphaModFix/>
          </a:blip>
          <a:stretch>
            <a:fillRect/>
          </a:stretch>
        </p:blipFill>
        <p:spPr>
          <a:xfrm>
            <a:off x="3752625" y="1240600"/>
            <a:ext cx="1750812" cy="3400400"/>
          </a:xfrm>
          <a:prstGeom prst="rect">
            <a:avLst/>
          </a:prstGeom>
          <a:noFill/>
          <a:ln>
            <a:noFill/>
          </a:ln>
        </p:spPr>
      </p:pic>
      <p:pic>
        <p:nvPicPr>
          <p:cNvPr id="307" name="Google Shape;307;p38"/>
          <p:cNvPicPr preferRelativeResize="0"/>
          <p:nvPr/>
        </p:nvPicPr>
        <p:blipFill>
          <a:blip r:embed="rId4">
            <a:alphaModFix/>
          </a:blip>
          <a:stretch>
            <a:fillRect/>
          </a:stretch>
        </p:blipFill>
        <p:spPr>
          <a:xfrm>
            <a:off x="7226300" y="836925"/>
            <a:ext cx="812100" cy="42077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3" name="Google Shape;313;p39"/>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18" name="Google Shape;318;p39"/>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19" name="Google Shape;319;p39"/>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20" name="Google Shape;320;p39"/>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GB" sz="2400">
                <a:solidFill>
                  <a:srgbClr val="5F6368"/>
                </a:solidFill>
                <a:latin typeface="Open Sans"/>
                <a:ea typeface="Open Sans"/>
                <a:cs typeface="Open Sans"/>
                <a:sym typeface="Open Sans"/>
              </a:rPr>
              <a:t>High-fidelity</a:t>
            </a:r>
            <a:br>
              <a:rPr lang="en-GB" sz="2400">
                <a:solidFill>
                  <a:srgbClr val="5F6368"/>
                </a:solidFill>
                <a:latin typeface="Open Sans"/>
                <a:ea typeface="Open Sans"/>
                <a:cs typeface="Open Sans"/>
                <a:sym typeface="Open Sans"/>
              </a:rPr>
            </a:br>
            <a:r>
              <a:rPr lang="en-GB"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26" name="Google Shape;326;p40"/>
          <p:cNvSpPr txBox="1"/>
          <p:nvPr/>
        </p:nvSpPr>
        <p:spPr>
          <a:xfrm>
            <a:off x="532875" y="1793800"/>
            <a:ext cx="22242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u="sng">
                <a:solidFill>
                  <a:schemeClr val="hlink"/>
                </a:solidFill>
                <a:latin typeface="Open Sans"/>
                <a:ea typeface="Open Sans"/>
                <a:cs typeface="Open Sans"/>
                <a:sym typeface="Open Sans"/>
                <a:hlinkClick r:id="rId3"/>
              </a:rPr>
              <a:t>Link to prototype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27" name="Google Shape;327;p40"/>
          <p:cNvPicPr preferRelativeResize="0"/>
          <p:nvPr/>
        </p:nvPicPr>
        <p:blipFill>
          <a:blip r:embed="rId4">
            <a:alphaModFix/>
          </a:blip>
          <a:stretch>
            <a:fillRect/>
          </a:stretch>
        </p:blipFill>
        <p:spPr>
          <a:xfrm>
            <a:off x="3238225" y="649425"/>
            <a:ext cx="5323970" cy="3335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33" name="Google Shape;333;p41"/>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txBox="1"/>
          <p:nvPr/>
        </p:nvSpPr>
        <p:spPr>
          <a:xfrm>
            <a:off x="7113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Used icons to make categories easier to navigate.</a:t>
            </a:r>
            <a:endParaRPr sz="1200"/>
          </a:p>
        </p:txBody>
      </p:sp>
      <p:sp>
        <p:nvSpPr>
          <p:cNvPr id="335" name="Google Shape;335;p41"/>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txBox="1"/>
          <p:nvPr/>
        </p:nvSpPr>
        <p:spPr>
          <a:xfrm>
            <a:off x="33689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Updated colors to be consistent with brand color palette.</a:t>
            </a:r>
            <a:endParaRPr sz="1200"/>
          </a:p>
        </p:txBody>
      </p:sp>
      <p:sp>
        <p:nvSpPr>
          <p:cNvPr id="337" name="Google Shape;337;p41"/>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txBox="1"/>
          <p:nvPr/>
        </p:nvSpPr>
        <p:spPr>
          <a:xfrm>
            <a:off x="6026525" y="1917800"/>
            <a:ext cx="2049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Used detailed imagery to convey products.  </a:t>
            </a:r>
            <a:endParaRPr sz="1200"/>
          </a:p>
        </p:txBody>
      </p:sp>
      <p:sp>
        <p:nvSpPr>
          <p:cNvPr id="339" name="Google Shape;339;p41"/>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40" name="Google Shape;340;p41"/>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41" name="Google Shape;341;p41"/>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345" name="Shape 345"/>
        <p:cNvGrpSpPr/>
        <p:nvPr/>
      </p:nvGrpSpPr>
      <p:grpSpPr>
        <a:xfrm>
          <a:off x="0" y="0"/>
          <a:ext cx="0" cy="0"/>
          <a:chOff x="0" y="0"/>
          <a:chExt cx="0" cy="0"/>
        </a:xfrm>
      </p:grpSpPr>
      <p:sp>
        <p:nvSpPr>
          <p:cNvPr id="346" name="Google Shape;346;p42"/>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47" name="Google Shape;347;p42"/>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48" name="Google Shape;348;p42"/>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54" name="Google Shape;354;p43"/>
          <p:cNvSpPr txBox="1"/>
          <p:nvPr/>
        </p:nvSpPr>
        <p:spPr>
          <a:xfrm>
            <a:off x="539600"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The app really makes the process of ordering cat food pleasant. It meets users needs by creating a seamless ordering process with unique products.</a:t>
            </a:r>
            <a:endParaRPr b="1" sz="1200">
              <a:solidFill>
                <a:srgbClr val="1967D2"/>
              </a:solidFill>
              <a:latin typeface="Open Sans"/>
              <a:ea typeface="Open Sans"/>
              <a:cs typeface="Open Sans"/>
              <a:sym typeface="Open Sans"/>
            </a:endParaRPr>
          </a:p>
        </p:txBody>
      </p:sp>
      <p:sp>
        <p:nvSpPr>
          <p:cNvPr id="355" name="Google Shape;355;p43"/>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txBox="1"/>
          <p:nvPr/>
        </p:nvSpPr>
        <p:spPr>
          <a:xfrm>
            <a:off x="44958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I learned that it is dangerous to assume you know what the user will find easiest to use. Running it through a usability study was the most helpful. I think in real time I would make sure to keep usability studies regularly throughout the process. </a:t>
            </a:r>
            <a:endParaRPr b="1" sz="1200">
              <a:solidFill>
                <a:srgbClr val="4285F4"/>
              </a:solidFill>
              <a:latin typeface="Open Sans"/>
              <a:ea typeface="Open Sans"/>
              <a:cs typeface="Open Sans"/>
              <a:sym typeface="Open Sans"/>
            </a:endParaRPr>
          </a:p>
        </p:txBody>
      </p:sp>
      <p:sp>
        <p:nvSpPr>
          <p:cNvPr id="357" name="Google Shape;357;p43"/>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359" name="Google Shape;359;p43"/>
          <p:cNvGrpSpPr/>
          <p:nvPr/>
        </p:nvGrpSpPr>
        <p:grpSpPr>
          <a:xfrm>
            <a:off x="4605678" y="1676963"/>
            <a:ext cx="293543" cy="227362"/>
            <a:chOff x="420350" y="238125"/>
            <a:chExt cx="6779275" cy="5238750"/>
          </a:xfrm>
        </p:grpSpPr>
        <p:sp>
          <p:nvSpPr>
            <p:cNvPr id="360" name="Google Shape;360;p43"/>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69" name="Google Shape;369;p44"/>
          <p:cNvSpPr/>
          <p:nvPr/>
        </p:nvSpPr>
        <p:spPr>
          <a:xfrm>
            <a:off x="2025050" y="14860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txBox="1"/>
          <p:nvPr/>
        </p:nvSpPr>
        <p:spPr>
          <a:xfrm>
            <a:off x="2218700" y="19315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GB" sz="1200">
                <a:solidFill>
                  <a:srgbClr val="5F6368"/>
                </a:solidFill>
                <a:latin typeface="Open Sans"/>
                <a:ea typeface="Open Sans"/>
                <a:cs typeface="Open Sans"/>
                <a:sym typeface="Open Sans"/>
              </a:rPr>
              <a:t>Continue adding products and building out the functionality of the shopping cart.</a:t>
            </a:r>
            <a:endParaRPr sz="1200"/>
          </a:p>
        </p:txBody>
      </p:sp>
      <p:sp>
        <p:nvSpPr>
          <p:cNvPr id="371" name="Google Shape;371;p44"/>
          <p:cNvSpPr/>
          <p:nvPr/>
        </p:nvSpPr>
        <p:spPr>
          <a:xfrm>
            <a:off x="4682650" y="14860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txBox="1"/>
          <p:nvPr/>
        </p:nvSpPr>
        <p:spPr>
          <a:xfrm>
            <a:off x="4876300" y="19315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Conduct another usability study to determine any areas that need addressing.</a:t>
            </a:r>
            <a:endParaRPr sz="1200"/>
          </a:p>
        </p:txBody>
      </p:sp>
      <p:sp>
        <p:nvSpPr>
          <p:cNvPr id="373" name="Google Shape;373;p44"/>
          <p:cNvSpPr/>
          <p:nvPr/>
        </p:nvSpPr>
        <p:spPr>
          <a:xfrm>
            <a:off x="2986550" y="12013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4" name="Google Shape;374;p44"/>
          <p:cNvSpPr/>
          <p:nvPr/>
        </p:nvSpPr>
        <p:spPr>
          <a:xfrm>
            <a:off x="5644150" y="12013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517675"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Busy people don’t have time to shop for high quality cat food. Some people need screen readers to order and they are not always able to be used on sites. </a:t>
            </a:r>
            <a:endParaRPr b="1" sz="1200">
              <a:solidFill>
                <a:srgbClr val="4285F4"/>
              </a:solidFill>
              <a:latin typeface="Open Sans"/>
              <a:ea typeface="Open Sans"/>
              <a:cs typeface="Open Sans"/>
              <a:sym typeface="Open Sans"/>
            </a:endParaRPr>
          </a:p>
        </p:txBody>
      </p:sp>
      <p:sp>
        <p:nvSpPr>
          <p:cNvPr id="109" name="Google Shape;109;p20"/>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10" name="Google Shape;110;p20"/>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nvSpPr>
        <p:spPr>
          <a:xfrm>
            <a:off x="4572000"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Design an easy to use cat food ordering app that people who use screen readers can use. </a:t>
            </a:r>
            <a:endParaRPr b="1" sz="1200">
              <a:solidFill>
                <a:srgbClr val="4285F4"/>
              </a:solidFill>
              <a:latin typeface="Open Sans"/>
              <a:ea typeface="Open Sans"/>
              <a:cs typeface="Open Sans"/>
              <a:sym typeface="Open Sans"/>
            </a:endParaRPr>
          </a:p>
        </p:txBody>
      </p:sp>
      <p:sp>
        <p:nvSpPr>
          <p:cNvPr id="112" name="Google Shape;112;p20"/>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14" name="Google Shape;114;p20"/>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517675"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UX Researcher and Designer</a:t>
            </a:r>
            <a:endParaRPr b="1" sz="1200">
              <a:solidFill>
                <a:srgbClr val="4285F4"/>
              </a:solidFill>
              <a:latin typeface="Open Sans"/>
              <a:ea typeface="Open Sans"/>
              <a:cs typeface="Open Sans"/>
              <a:sym typeface="Open Sans"/>
            </a:endParaRPr>
          </a:p>
        </p:txBody>
      </p:sp>
      <p:sp>
        <p:nvSpPr>
          <p:cNvPr id="120" name="Google Shape;120;p2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21" name="Google Shape;121;p21"/>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nvSpPr>
        <p:spPr>
          <a:xfrm>
            <a:off x="4572000"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GB">
                <a:solidFill>
                  <a:srgbClr val="4285F4"/>
                </a:solidFill>
                <a:latin typeface="Open Sans SemiBold"/>
                <a:ea typeface="Open Sans SemiBold"/>
                <a:cs typeface="Open Sans SemiBold"/>
                <a:sym typeface="Open Sans SemiBold"/>
              </a:rPr>
              <a:t>Responsibilities</a:t>
            </a:r>
            <a:r>
              <a:rPr lang="en-GB">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GB" sz="1200">
                <a:solidFill>
                  <a:srgbClr val="5F6368"/>
                </a:solidFill>
                <a:latin typeface="Open Sans"/>
                <a:ea typeface="Open Sans"/>
                <a:cs typeface="Open Sans"/>
                <a:sym typeface="Open Sans"/>
              </a:rPr>
              <a:t>User research, wireframing, prototyping, stakeholder feedback, user interface design. </a:t>
            </a:r>
            <a:endParaRPr b="1" sz="1200">
              <a:solidFill>
                <a:srgbClr val="4285F4"/>
              </a:solidFill>
              <a:latin typeface="Open Sans"/>
              <a:ea typeface="Open Sans"/>
              <a:cs typeface="Open Sans"/>
              <a:sym typeface="Open Sans"/>
            </a:endParaRPr>
          </a:p>
        </p:txBody>
      </p:sp>
      <p:sp>
        <p:nvSpPr>
          <p:cNvPr id="123" name="Google Shape;123;p21"/>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25" name="Google Shape;125;p21"/>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29" name="Shape 129"/>
        <p:cNvGrpSpPr/>
        <p:nvPr/>
      </p:nvGrpSpPr>
      <p:grpSpPr>
        <a:xfrm>
          <a:off x="0" y="0"/>
          <a:ext cx="0" cy="0"/>
          <a:chOff x="0" y="0"/>
          <a:chExt cx="0" cy="0"/>
        </a:xfrm>
      </p:grpSpPr>
      <p:sp>
        <p:nvSpPr>
          <p:cNvPr id="130" name="Google Shape;130;p22"/>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GB"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31" name="Google Shape;131;p22"/>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Problem </a:t>
            </a:r>
            <a:r>
              <a:rPr lang="en-GB">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GB">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32" name="Google Shape;132;p22"/>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39" name="Google Shape;139;p23"/>
          <p:cNvSpPr txBox="1"/>
          <p:nvPr/>
        </p:nvSpPr>
        <p:spPr>
          <a:xfrm>
            <a:off x="919075" y="2461800"/>
            <a:ext cx="7136100" cy="1644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The research conducted was through interviews, user profiles, competitive audits and usability studies.</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We knew that there are a lot of cat owners out there but underestimated the variety of types of cat owners. Many of them have a disability that prevents them from shopping in a store and carrying heavy bags but many also have a disability that makes shopping online difficult. The level of computer literacy varies so the app needs to be very intuitive and easy to use. </a:t>
            </a:r>
            <a:endParaRPr b="1" sz="1200">
              <a:solidFill>
                <a:srgbClr val="1967D2"/>
              </a:solidFill>
              <a:latin typeface="Open Sans"/>
              <a:ea typeface="Open Sans"/>
              <a:cs typeface="Open Sans"/>
              <a:sym typeface="Open Sans"/>
            </a:endParaRPr>
          </a:p>
        </p:txBody>
      </p:sp>
      <p:sp>
        <p:nvSpPr>
          <p:cNvPr id="140" name="Google Shape;140;p23"/>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47" name="Google Shape;147;p24"/>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GB">
                <a:solidFill>
                  <a:srgbClr val="EA4335"/>
                </a:solidFill>
                <a:latin typeface="Open Sans SemiBold"/>
                <a:ea typeface="Open Sans SemiBold"/>
                <a:cs typeface="Open Sans SemiBold"/>
                <a:sym typeface="Open Sans SemiBold"/>
              </a:rPr>
              <a:t>Overwhelm</a:t>
            </a:r>
            <a:endParaRPr>
              <a:solidFill>
                <a:srgbClr val="4285F4"/>
              </a:solidFill>
              <a:latin typeface="Open Sans SemiBold"/>
              <a:ea typeface="Open Sans SemiBold"/>
              <a:cs typeface="Open Sans SemiBold"/>
              <a:sym typeface="Open Sans SemiBold"/>
            </a:endParaRPr>
          </a:p>
        </p:txBody>
      </p:sp>
      <p:sp>
        <p:nvSpPr>
          <p:cNvPr id="148" name="Google Shape;148;p24"/>
          <p:cNvSpPr txBox="1"/>
          <p:nvPr/>
        </p:nvSpPr>
        <p:spPr>
          <a:xfrm>
            <a:off x="441475" y="2522475"/>
            <a:ext cx="18726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People are often overwhelmed by cat food choices.</a:t>
            </a:r>
            <a:endParaRPr sz="1200"/>
          </a:p>
        </p:txBody>
      </p:sp>
      <p:sp>
        <p:nvSpPr>
          <p:cNvPr id="149" name="Google Shape;149;p24"/>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GB">
                <a:solidFill>
                  <a:srgbClr val="EA4335"/>
                </a:solidFill>
                <a:latin typeface="Open Sans SemiBold"/>
                <a:ea typeface="Open Sans SemiBold"/>
                <a:cs typeface="Open Sans SemiBold"/>
                <a:sym typeface="Open Sans SemiBold"/>
              </a:rPr>
              <a:t>Heavy</a:t>
            </a:r>
            <a:endParaRPr>
              <a:solidFill>
                <a:srgbClr val="4285F4"/>
              </a:solidFill>
              <a:latin typeface="Open Sans SemiBold"/>
              <a:ea typeface="Open Sans SemiBold"/>
              <a:cs typeface="Open Sans SemiBold"/>
              <a:sym typeface="Open Sans SemiBold"/>
            </a:endParaRPr>
          </a:p>
        </p:txBody>
      </p:sp>
      <p:sp>
        <p:nvSpPr>
          <p:cNvPr id="150" name="Google Shape;150;p24"/>
          <p:cNvSpPr txBox="1"/>
          <p:nvPr/>
        </p:nvSpPr>
        <p:spPr>
          <a:xfrm>
            <a:off x="2582725"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People with multiple cats often struggle to pick up heavy cat food from the store.</a:t>
            </a:r>
            <a:endParaRPr sz="1200"/>
          </a:p>
        </p:txBody>
      </p:sp>
      <p:sp>
        <p:nvSpPr>
          <p:cNvPr id="151" name="Google Shape;151;p24"/>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GB">
                <a:solidFill>
                  <a:srgbClr val="EA4335"/>
                </a:solidFill>
                <a:latin typeface="Open Sans SemiBold"/>
                <a:ea typeface="Open Sans SemiBold"/>
                <a:cs typeface="Open Sans SemiBold"/>
                <a:sym typeface="Open Sans SemiBold"/>
              </a:rPr>
              <a:t>Food Information</a:t>
            </a:r>
            <a:endParaRPr>
              <a:solidFill>
                <a:srgbClr val="4285F4"/>
              </a:solidFill>
              <a:latin typeface="Open Sans SemiBold"/>
              <a:ea typeface="Open Sans SemiBold"/>
              <a:cs typeface="Open Sans SemiBold"/>
              <a:sym typeface="Open Sans SemiBold"/>
            </a:endParaRPr>
          </a:p>
        </p:txBody>
      </p:sp>
      <p:sp>
        <p:nvSpPr>
          <p:cNvPr id="152" name="Google Shape;152;p24"/>
          <p:cNvSpPr txBox="1"/>
          <p:nvPr/>
        </p:nvSpPr>
        <p:spPr>
          <a:xfrm>
            <a:off x="4723969" y="2522475"/>
            <a:ext cx="18726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People would like clear information on cat food ingredients.</a:t>
            </a:r>
            <a:endParaRPr sz="1200"/>
          </a:p>
        </p:txBody>
      </p:sp>
      <p:sp>
        <p:nvSpPr>
          <p:cNvPr id="153" name="Google Shape;153;p24"/>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GB">
                <a:solidFill>
                  <a:srgbClr val="EA4335"/>
                </a:solidFill>
                <a:latin typeface="Open Sans SemiBold"/>
                <a:ea typeface="Open Sans SemiBold"/>
                <a:cs typeface="Open Sans SemiBold"/>
                <a:sym typeface="Open Sans SemiBold"/>
              </a:rPr>
              <a:t>Screen Readers</a:t>
            </a:r>
            <a:endParaRPr>
              <a:solidFill>
                <a:srgbClr val="4285F4"/>
              </a:solidFill>
              <a:latin typeface="Open Sans SemiBold"/>
              <a:ea typeface="Open Sans SemiBold"/>
              <a:cs typeface="Open Sans SemiBold"/>
              <a:sym typeface="Open Sans SemiBold"/>
            </a:endParaRPr>
          </a:p>
        </p:txBody>
      </p:sp>
      <p:sp>
        <p:nvSpPr>
          <p:cNvPr id="154" name="Google Shape;154;p24"/>
          <p:cNvSpPr txBox="1"/>
          <p:nvPr/>
        </p:nvSpPr>
        <p:spPr>
          <a:xfrm>
            <a:off x="6865219"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GB" sz="1200">
                <a:solidFill>
                  <a:srgbClr val="5F6368"/>
                </a:solidFill>
                <a:latin typeface="Open Sans"/>
                <a:ea typeface="Open Sans"/>
                <a:cs typeface="Open Sans"/>
                <a:sym typeface="Open Sans"/>
              </a:rPr>
              <a:t>People who rely on screen readers can’t easily order cat food online.</a:t>
            </a:r>
            <a:endParaRPr sz="1200"/>
          </a:p>
        </p:txBody>
      </p:sp>
      <p:sp>
        <p:nvSpPr>
          <p:cNvPr id="155" name="Google Shape;155;p24"/>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156" name="Google Shape;156;p24"/>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57" name="Google Shape;157;p24"/>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158" name="Google Shape;158;p24"/>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p:nvPr/>
        </p:nvSpPr>
        <p:spPr>
          <a:xfrm>
            <a:off x="451525" y="4613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164" name="Google Shape;164;p25"/>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GB" sz="1900">
                <a:solidFill>
                  <a:srgbClr val="1967D2"/>
                </a:solidFill>
                <a:latin typeface="Google Sans"/>
                <a:ea typeface="Google Sans"/>
                <a:cs typeface="Google Sans"/>
                <a:sym typeface="Google Sans"/>
              </a:rPr>
              <a:t>Frankie</a:t>
            </a:r>
            <a:endParaRPr b="1" i="0" sz="1800" u="none" cap="none" strike="noStrike">
              <a:solidFill>
                <a:srgbClr val="1967D2"/>
              </a:solidFill>
              <a:latin typeface="Google Sans"/>
              <a:ea typeface="Google Sans"/>
              <a:cs typeface="Google Sans"/>
              <a:sym typeface="Google Sans"/>
            </a:endParaRPr>
          </a:p>
        </p:txBody>
      </p:sp>
      <p:sp>
        <p:nvSpPr>
          <p:cNvPr id="165" name="Google Shape;165;p25"/>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166" name="Google Shape;166;p25"/>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35</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GB">
                <a:solidFill>
                  <a:schemeClr val="dk1"/>
                </a:solidFill>
                <a:latin typeface="Google Sans"/>
                <a:ea typeface="Google Sans"/>
                <a:cs typeface="Google Sans"/>
                <a:sym typeface="Google Sans"/>
              </a:rPr>
              <a:t>MD</a:t>
            </a:r>
            <a:endParaRPr i="0" sz="14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Omaha, NB</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Partner, 2 kids</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Pediatrician</a:t>
            </a:r>
            <a:endParaRPr>
              <a:latin typeface="Google Sans"/>
              <a:ea typeface="Google Sans"/>
              <a:cs typeface="Google Sans"/>
              <a:sym typeface="Google Sans"/>
            </a:endParaRPr>
          </a:p>
        </p:txBody>
      </p:sp>
      <p:sp>
        <p:nvSpPr>
          <p:cNvPr id="167" name="Google Shape;167;p25"/>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solidFill>
                  <a:srgbClr val="000000"/>
                </a:solidFill>
                <a:latin typeface="Google Sans"/>
                <a:ea typeface="Google Sans"/>
                <a:cs typeface="Google Sans"/>
                <a:sym typeface="Google Sans"/>
              </a:rPr>
              <a:t>“</a:t>
            </a:r>
            <a:r>
              <a:rPr i="1" lang="en-GB" sz="1800">
                <a:latin typeface="Google Sans"/>
                <a:ea typeface="Google Sans"/>
                <a:cs typeface="Google Sans"/>
                <a:sym typeface="Google Sans"/>
              </a:rPr>
              <a:t>Spend more time doing what you love</a:t>
            </a:r>
            <a:r>
              <a:rPr i="1" lang="en-GB" sz="1800" u="none" cap="none" strike="noStrike">
                <a:solidFill>
                  <a:srgbClr val="000000"/>
                </a:solidFill>
                <a:latin typeface="Google Sans"/>
                <a:ea typeface="Google Sans"/>
                <a:cs typeface="Google Sans"/>
                <a:sym typeface="Google Sans"/>
              </a:rPr>
              <a:t>” </a:t>
            </a:r>
            <a:endParaRPr i="1" sz="1800" u="none" cap="none" strike="noStrike">
              <a:solidFill>
                <a:srgbClr val="000000"/>
              </a:solidFill>
              <a:latin typeface="Google Sans"/>
              <a:ea typeface="Google Sans"/>
              <a:cs typeface="Google Sans"/>
              <a:sym typeface="Google Sans"/>
            </a:endParaRPr>
          </a:p>
        </p:txBody>
      </p:sp>
      <p:sp>
        <p:nvSpPr>
          <p:cNvPr id="168" name="Google Shape;168;p25"/>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rgbClr val="196702"/>
                </a:solidFill>
                <a:latin typeface="Google Sans"/>
                <a:ea typeface="Google Sans"/>
                <a:cs typeface="Google Sans"/>
                <a:sym typeface="Google Sans"/>
              </a:rPr>
              <a:t>Goals</a:t>
            </a:r>
            <a:r>
              <a:rPr i="0" lang="en-GB"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304800" lvl="0" marL="457200" marR="0" rtl="0" algn="l">
              <a:lnSpc>
                <a:spcPct val="100000"/>
              </a:lnSpc>
              <a:spcBef>
                <a:spcPts val="0"/>
              </a:spcBef>
              <a:spcAft>
                <a:spcPts val="0"/>
              </a:spcAft>
              <a:buClr>
                <a:srgbClr val="000000"/>
              </a:buClr>
              <a:buSzPts val="1200"/>
              <a:buFont typeface="Google Sans"/>
              <a:buChar char="●"/>
            </a:pPr>
            <a:r>
              <a:rPr lang="en-GB" sz="1200">
                <a:latin typeface="Google Sans"/>
                <a:ea typeface="Google Sans"/>
                <a:cs typeface="Google Sans"/>
                <a:sym typeface="Google Sans"/>
              </a:rPr>
              <a:t>To balance the pressures of work, family and hobbies</a:t>
            </a:r>
            <a:endParaRPr sz="1200">
              <a:latin typeface="Google Sans"/>
              <a:ea typeface="Google Sans"/>
              <a:cs typeface="Google Sans"/>
              <a:sym typeface="Google Sans"/>
            </a:endParaRPr>
          </a:p>
          <a:p>
            <a:pPr indent="-304800" lvl="0" marL="457200" marR="0" rtl="0" algn="l">
              <a:lnSpc>
                <a:spcPct val="100000"/>
              </a:lnSpc>
              <a:spcBef>
                <a:spcPts val="0"/>
              </a:spcBef>
              <a:spcAft>
                <a:spcPts val="0"/>
              </a:spcAft>
              <a:buClr>
                <a:srgbClr val="000000"/>
              </a:buClr>
              <a:buSzPts val="1200"/>
              <a:buFont typeface="Google Sans"/>
              <a:buChar char="●"/>
            </a:pPr>
            <a:r>
              <a:rPr lang="en-GB" sz="1200">
                <a:latin typeface="Google Sans"/>
                <a:ea typeface="Google Sans"/>
                <a:cs typeface="Google Sans"/>
                <a:sym typeface="Google Sans"/>
              </a:rPr>
              <a:t>To be able to take care of shopping and errands quickly and efficiently</a:t>
            </a:r>
            <a:endParaRPr sz="1200">
              <a:latin typeface="Google Sans"/>
              <a:ea typeface="Google Sans"/>
              <a:cs typeface="Google Sans"/>
              <a:sym typeface="Google Sans"/>
            </a:endParaRPr>
          </a:p>
          <a:p>
            <a:pPr indent="-304800" lvl="0" marL="457200" marR="0" rtl="0" algn="l">
              <a:lnSpc>
                <a:spcPct val="100000"/>
              </a:lnSpc>
              <a:spcBef>
                <a:spcPts val="0"/>
              </a:spcBef>
              <a:spcAft>
                <a:spcPts val="0"/>
              </a:spcAft>
              <a:buSzPts val="1200"/>
              <a:buFont typeface="Google Sans"/>
              <a:buChar char="●"/>
            </a:pPr>
            <a:r>
              <a:rPr lang="en-GB" sz="1200">
                <a:latin typeface="Google Sans"/>
                <a:ea typeface="Google Sans"/>
                <a:cs typeface="Google Sans"/>
                <a:sym typeface="Google Sans"/>
              </a:rPr>
              <a:t>To find quality products easily</a:t>
            </a:r>
            <a:endParaRPr sz="1200">
              <a:latin typeface="Google Sans"/>
              <a:ea typeface="Google Sans"/>
              <a:cs typeface="Google Sans"/>
              <a:sym typeface="Google Sans"/>
            </a:endParaRPr>
          </a:p>
        </p:txBody>
      </p:sp>
      <p:sp>
        <p:nvSpPr>
          <p:cNvPr id="169" name="Google Shape;169;p25"/>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900" u="none" cap="none" strike="noStrike">
                <a:solidFill>
                  <a:srgbClr val="C5221F"/>
                </a:solidFill>
                <a:latin typeface="Google Sans"/>
                <a:ea typeface="Google Sans"/>
                <a:cs typeface="Google Sans"/>
                <a:sym typeface="Google Sans"/>
              </a:rPr>
              <a:t>Frustrations</a:t>
            </a:r>
            <a:r>
              <a:rPr b="1" i="0" lang="en-GB"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285750" lvl="0" marL="457200" marR="0" rtl="0" algn="l">
              <a:lnSpc>
                <a:spcPct val="100000"/>
              </a:lnSpc>
              <a:spcBef>
                <a:spcPts val="0"/>
              </a:spcBef>
              <a:spcAft>
                <a:spcPts val="0"/>
              </a:spcAft>
              <a:buClr>
                <a:schemeClr val="dk1"/>
              </a:buClr>
              <a:buSzPts val="900"/>
              <a:buFont typeface="Google Sans"/>
              <a:buChar char="●"/>
            </a:pPr>
            <a:r>
              <a:rPr lang="en-GB" sz="900">
                <a:solidFill>
                  <a:schemeClr val="dk1"/>
                </a:solidFill>
                <a:latin typeface="Google Sans"/>
                <a:ea typeface="Google Sans"/>
                <a:cs typeface="Google Sans"/>
                <a:sym typeface="Google Sans"/>
              </a:rPr>
              <a:t>“Many online retailers aren’t compatible with screenreaders, making my shopping choices more limited.”</a:t>
            </a:r>
            <a:endParaRPr sz="900">
              <a:solidFill>
                <a:schemeClr val="dk1"/>
              </a:solidFill>
              <a:latin typeface="Google Sans"/>
              <a:ea typeface="Google Sans"/>
              <a:cs typeface="Google Sans"/>
              <a:sym typeface="Google Sans"/>
            </a:endParaRPr>
          </a:p>
          <a:p>
            <a:pPr indent="-285750" lvl="0" marL="457200" marR="0" rtl="0" algn="l">
              <a:lnSpc>
                <a:spcPct val="100000"/>
              </a:lnSpc>
              <a:spcBef>
                <a:spcPts val="0"/>
              </a:spcBef>
              <a:spcAft>
                <a:spcPts val="0"/>
              </a:spcAft>
              <a:buClr>
                <a:schemeClr val="dk1"/>
              </a:buClr>
              <a:buSzPts val="900"/>
              <a:buFont typeface="Google Sans"/>
              <a:buChar char="●"/>
            </a:pPr>
            <a:r>
              <a:rPr lang="en-GB" sz="900">
                <a:solidFill>
                  <a:schemeClr val="dk1"/>
                </a:solidFill>
                <a:latin typeface="Google Sans"/>
                <a:ea typeface="Google Sans"/>
                <a:cs typeface="Google Sans"/>
                <a:sym typeface="Google Sans"/>
              </a:rPr>
              <a:t>“I love our cats but I actually hate shopping and would prefer to be listening to my ipod and running.”</a:t>
            </a:r>
            <a:endParaRPr sz="900">
              <a:solidFill>
                <a:schemeClr val="dk1"/>
              </a:solidFill>
              <a:latin typeface="Google Sans"/>
              <a:ea typeface="Google Sans"/>
              <a:cs typeface="Google Sans"/>
              <a:sym typeface="Google Sans"/>
            </a:endParaRPr>
          </a:p>
          <a:p>
            <a:pPr indent="-285750" lvl="0" marL="457200" marR="0" rtl="0" algn="l">
              <a:lnSpc>
                <a:spcPct val="100000"/>
              </a:lnSpc>
              <a:spcBef>
                <a:spcPts val="0"/>
              </a:spcBef>
              <a:spcAft>
                <a:spcPts val="0"/>
              </a:spcAft>
              <a:buClr>
                <a:schemeClr val="dk1"/>
              </a:buClr>
              <a:buSzPts val="900"/>
              <a:buFont typeface="Google Sans"/>
              <a:buChar char="●"/>
            </a:pPr>
            <a:r>
              <a:rPr lang="en-GB" sz="900">
                <a:solidFill>
                  <a:schemeClr val="dk1"/>
                </a:solidFill>
                <a:latin typeface="Google Sans"/>
                <a:ea typeface="Google Sans"/>
                <a:cs typeface="Google Sans"/>
                <a:sym typeface="Google Sans"/>
              </a:rPr>
              <a:t>“I can’t always stop in a store easily to pick up cat food and would love to find a way to get something shipped ahead of time.”</a:t>
            </a:r>
            <a:endParaRPr sz="9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170" name="Google Shape;170;p25"/>
          <p:cNvSpPr txBox="1"/>
          <p:nvPr/>
        </p:nvSpPr>
        <p:spPr>
          <a:xfrm>
            <a:off x="3651375" y="3547775"/>
            <a:ext cx="5197800" cy="15957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sz="1200">
                <a:latin typeface="Google Sans"/>
                <a:ea typeface="Google Sans"/>
                <a:cs typeface="Google Sans"/>
                <a:sym typeface="Google Sans"/>
              </a:rPr>
              <a:t>Frankie has a busy and sometimes unpredictable schedule at work. They are also committed to training for an upcoming marathon. It is important to them to outsource or find efficient ways to help run things in the home so they can spend more time with their family and on their hobbies. Frankie often uses screenreaders when working and shopping online and will often avoid online stores that aren’t compatible with that. Frankie loves the option to subscribe and save with items they frequently need to buy because they don’t like wasting time on these tasks. </a:t>
            </a:r>
            <a:r>
              <a:rPr i="0" lang="en-GB" sz="1400" u="none" cap="none" strike="noStrike">
                <a:solidFill>
                  <a:srgbClr val="000000"/>
                </a:solidFill>
                <a:latin typeface="Google Sans"/>
                <a:ea typeface="Google Sans"/>
                <a:cs typeface="Google Sans"/>
                <a:sym typeface="Google Sans"/>
              </a:rPr>
              <a:t> </a:t>
            </a:r>
            <a:endParaRPr i="0" sz="1400" u="none" cap="none" strike="noStrike">
              <a:solidFill>
                <a:srgbClr val="000000"/>
              </a:solidFill>
              <a:latin typeface="Google Sans"/>
              <a:ea typeface="Google Sans"/>
              <a:cs typeface="Google Sans"/>
              <a:sym typeface="Google Sans"/>
            </a:endParaRPr>
          </a:p>
        </p:txBody>
      </p:sp>
      <p:sp>
        <p:nvSpPr>
          <p:cNvPr id="171" name="Google Shape;171;p25"/>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172" name="Google Shape;172;p25"/>
          <p:cNvPicPr preferRelativeResize="0"/>
          <p:nvPr/>
        </p:nvPicPr>
        <p:blipFill>
          <a:blip r:embed="rId3">
            <a:alphaModFix/>
          </a:blip>
          <a:stretch>
            <a:fillRect/>
          </a:stretch>
        </p:blipFill>
        <p:spPr>
          <a:xfrm>
            <a:off x="451526" y="461325"/>
            <a:ext cx="2758200" cy="275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p:nvPr/>
        </p:nvSpPr>
        <p:spPr>
          <a:xfrm>
            <a:off x="451525" y="4613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178" name="Google Shape;178;p26"/>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GB" sz="1900">
                <a:solidFill>
                  <a:srgbClr val="1967D2"/>
                </a:solidFill>
                <a:latin typeface="Google Sans"/>
                <a:ea typeface="Google Sans"/>
                <a:cs typeface="Google Sans"/>
                <a:sym typeface="Google Sans"/>
              </a:rPr>
              <a:t>Morgan</a:t>
            </a:r>
            <a:endParaRPr b="1" i="0" sz="1800" u="none" cap="none" strike="noStrike">
              <a:solidFill>
                <a:srgbClr val="1967D2"/>
              </a:solidFill>
              <a:latin typeface="Google Sans"/>
              <a:ea typeface="Google Sans"/>
              <a:cs typeface="Google Sans"/>
              <a:sym typeface="Google Sans"/>
            </a:endParaRPr>
          </a:p>
        </p:txBody>
      </p:sp>
      <p:sp>
        <p:nvSpPr>
          <p:cNvPr id="179" name="Google Shape;179;p26"/>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180" name="Google Shape;180;p26"/>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23</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GB">
                <a:solidFill>
                  <a:schemeClr val="dk1"/>
                </a:solidFill>
                <a:latin typeface="Google Sans"/>
                <a:ea typeface="Google Sans"/>
                <a:cs typeface="Google Sans"/>
                <a:sym typeface="Google Sans"/>
              </a:rPr>
              <a:t>BA English</a:t>
            </a:r>
            <a:endParaRPr i="0" sz="14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Chicago, IL</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Single</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Junior Copy Editor</a:t>
            </a:r>
            <a:endParaRPr>
              <a:latin typeface="Google Sans"/>
              <a:ea typeface="Google Sans"/>
              <a:cs typeface="Google Sans"/>
              <a:sym typeface="Google Sans"/>
            </a:endParaRPr>
          </a:p>
        </p:txBody>
      </p:sp>
      <p:sp>
        <p:nvSpPr>
          <p:cNvPr id="181" name="Google Shape;181;p26"/>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solidFill>
                  <a:srgbClr val="000000"/>
                </a:solidFill>
                <a:latin typeface="Google Sans"/>
                <a:ea typeface="Google Sans"/>
                <a:cs typeface="Google Sans"/>
                <a:sym typeface="Google Sans"/>
              </a:rPr>
              <a:t>“If </a:t>
            </a:r>
            <a:r>
              <a:rPr i="1" lang="en-GB" sz="1800">
                <a:latin typeface="Google Sans"/>
                <a:ea typeface="Google Sans"/>
                <a:cs typeface="Google Sans"/>
                <a:sym typeface="Google Sans"/>
              </a:rPr>
              <a:t>it's not cute and healthy I don’t need it. And my cats happen to be super cute!</a:t>
            </a:r>
            <a:r>
              <a:rPr i="1" lang="en-GB" sz="1800" u="none" cap="none" strike="noStrike">
                <a:solidFill>
                  <a:srgbClr val="000000"/>
                </a:solidFill>
                <a:latin typeface="Google Sans"/>
                <a:ea typeface="Google Sans"/>
                <a:cs typeface="Google Sans"/>
                <a:sym typeface="Google Sans"/>
              </a:rPr>
              <a:t>” </a:t>
            </a:r>
            <a:endParaRPr i="1" sz="1800" u="none" cap="none" strike="noStrike">
              <a:solidFill>
                <a:srgbClr val="000000"/>
              </a:solidFill>
              <a:latin typeface="Google Sans"/>
              <a:ea typeface="Google Sans"/>
              <a:cs typeface="Google Sans"/>
              <a:sym typeface="Google Sans"/>
            </a:endParaRPr>
          </a:p>
        </p:txBody>
      </p:sp>
      <p:sp>
        <p:nvSpPr>
          <p:cNvPr id="182" name="Google Shape;182;p26"/>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rgbClr val="196702"/>
                </a:solidFill>
                <a:latin typeface="Google Sans"/>
                <a:ea typeface="Google Sans"/>
                <a:cs typeface="Google Sans"/>
                <a:sym typeface="Google Sans"/>
              </a:rPr>
              <a:t>Goals</a:t>
            </a:r>
            <a:r>
              <a:rPr i="0" lang="en-GB"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lang="en-GB">
                <a:latin typeface="Google Sans"/>
                <a:ea typeface="Google Sans"/>
                <a:cs typeface="Google Sans"/>
                <a:sym typeface="Google Sans"/>
              </a:rPr>
              <a:t>To find healthy cat food that maintains her cat’s healthy lives</a:t>
            </a:r>
            <a:endParaRPr>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lang="en-GB">
                <a:latin typeface="Google Sans"/>
                <a:ea typeface="Google Sans"/>
                <a:cs typeface="Google Sans"/>
                <a:sym typeface="Google Sans"/>
              </a:rPr>
              <a:t>To find a delivery option that’s easy and reduces what she has to carry home</a:t>
            </a:r>
            <a:r>
              <a:rPr i="0" lang="en-GB" sz="1400" u="none" cap="none" strike="noStrike">
                <a:solidFill>
                  <a:srgbClr val="000000"/>
                </a:solidFill>
                <a:latin typeface="Google Sans"/>
                <a:ea typeface="Google Sans"/>
                <a:cs typeface="Google Sans"/>
                <a:sym typeface="Google Sans"/>
              </a:rPr>
              <a:t> </a:t>
            </a:r>
            <a:endParaRPr i="0" sz="1400" u="none" cap="none" strike="noStrike">
              <a:solidFill>
                <a:srgbClr val="000000"/>
              </a:solidFill>
              <a:latin typeface="Google Sans"/>
              <a:ea typeface="Google Sans"/>
              <a:cs typeface="Google Sans"/>
              <a:sym typeface="Google Sans"/>
            </a:endParaRPr>
          </a:p>
        </p:txBody>
      </p:sp>
      <p:sp>
        <p:nvSpPr>
          <p:cNvPr id="183" name="Google Shape;183;p26"/>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900" u="none" cap="none" strike="noStrike">
                <a:solidFill>
                  <a:srgbClr val="C5221F"/>
                </a:solidFill>
                <a:latin typeface="Google Sans"/>
                <a:ea typeface="Google Sans"/>
                <a:cs typeface="Google Sans"/>
                <a:sym typeface="Google Sans"/>
              </a:rPr>
              <a:t>Frustrations</a:t>
            </a:r>
            <a:r>
              <a:rPr b="1" i="0" lang="en-GB"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GB" sz="1100">
                <a:solidFill>
                  <a:schemeClr val="dk1"/>
                </a:solidFill>
                <a:latin typeface="Google Sans"/>
                <a:ea typeface="Google Sans"/>
                <a:cs typeface="Google Sans"/>
                <a:sym typeface="Google Sans"/>
              </a:rPr>
              <a:t>“It’s often difficult to figure out the ingredients in cat food”</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GB" sz="1100">
                <a:solidFill>
                  <a:schemeClr val="dk1"/>
                </a:solidFill>
                <a:latin typeface="Google Sans"/>
                <a:ea typeface="Google Sans"/>
                <a:cs typeface="Google Sans"/>
                <a:sym typeface="Google Sans"/>
              </a:rPr>
              <a:t>“I swear some apps still look like they were designed in the dark ages.”</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GB" sz="1100">
                <a:solidFill>
                  <a:schemeClr val="dk1"/>
                </a:solidFill>
                <a:latin typeface="Google Sans"/>
                <a:ea typeface="Google Sans"/>
                <a:cs typeface="Google Sans"/>
                <a:sym typeface="Google Sans"/>
              </a:rPr>
              <a:t>“If the shipping cost isn’t easy to find, honestly i probably won’t buy it.”</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184" name="Google Shape;184;p26"/>
          <p:cNvSpPr txBox="1"/>
          <p:nvPr/>
        </p:nvSpPr>
        <p:spPr>
          <a:xfrm>
            <a:off x="3651375" y="3547775"/>
            <a:ext cx="5197800" cy="15957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sz="1200">
                <a:latin typeface="Google Sans"/>
                <a:ea typeface="Google Sans"/>
                <a:cs typeface="Google Sans"/>
                <a:sym typeface="Google Sans"/>
              </a:rPr>
              <a:t>Morgan is a single woman early in her career. She is ambitious at her copy editing job. In her free time she loves doting on her cats and decorating her first apartment. She is artistic and loves following trends. She cares about her health and always checks ingredients of just about anything she consumes. She doesn’t have a car yet so getting things home from the store can be a challenge. She’s used to shopping online a lot and will refuse to purchase from somewhere if the site is too confusing or doesn’t have features she’s come to expect. </a:t>
            </a:r>
            <a:endParaRPr i="0" sz="1200" u="none" cap="none" strike="noStrike">
              <a:solidFill>
                <a:srgbClr val="000000"/>
              </a:solidFill>
              <a:latin typeface="Google Sans"/>
              <a:ea typeface="Google Sans"/>
              <a:cs typeface="Google Sans"/>
              <a:sym typeface="Google Sans"/>
            </a:endParaRPr>
          </a:p>
        </p:txBody>
      </p:sp>
      <p:sp>
        <p:nvSpPr>
          <p:cNvPr id="185" name="Google Shape;185;p26"/>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186" name="Google Shape;186;p26"/>
          <p:cNvPicPr preferRelativeResize="0"/>
          <p:nvPr/>
        </p:nvPicPr>
        <p:blipFill>
          <a:blip r:embed="rId3">
            <a:alphaModFix/>
          </a:blip>
          <a:stretch>
            <a:fillRect/>
          </a:stretch>
        </p:blipFill>
        <p:spPr>
          <a:xfrm>
            <a:off x="451450" y="461325"/>
            <a:ext cx="2758200" cy="275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